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s/slide47.xml" ContentType="application/vnd.openxmlformats-officedocument.presentationml.slide+xml"/>
  <Override PartName="/ppt/theme/theme5.xml" ContentType="application/vnd.openxmlformats-officedocument.them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Default Extension="png" ContentType="image/png"/>
  <Override PartName="/ppt/slideLayouts/slideLayout7.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5" r:id="rId1"/>
    <p:sldMasterId id="2147483685" r:id="rId2"/>
    <p:sldMasterId id="2147483690" r:id="rId3"/>
  </p:sldMasterIdLst>
  <p:notesMasterIdLst>
    <p:notesMasterId r:id="rId53"/>
  </p:notesMasterIdLst>
  <p:handoutMasterIdLst>
    <p:handoutMasterId r:id="rId54"/>
  </p:handoutMasterIdLst>
  <p:sldIdLst>
    <p:sldId id="284" r:id="rId4"/>
    <p:sldId id="294" r:id="rId5"/>
    <p:sldId id="295" r:id="rId6"/>
    <p:sldId id="297" r:id="rId7"/>
    <p:sldId id="326" r:id="rId8"/>
    <p:sldId id="298" r:id="rId9"/>
    <p:sldId id="328" r:id="rId10"/>
    <p:sldId id="344" r:id="rId11"/>
    <p:sldId id="296" r:id="rId12"/>
    <p:sldId id="345" r:id="rId13"/>
    <p:sldId id="300" r:id="rId14"/>
    <p:sldId id="329" r:id="rId15"/>
    <p:sldId id="301" r:id="rId16"/>
    <p:sldId id="330" r:id="rId17"/>
    <p:sldId id="350" r:id="rId18"/>
    <p:sldId id="331" r:id="rId19"/>
    <p:sldId id="302" r:id="rId20"/>
    <p:sldId id="303" r:id="rId21"/>
    <p:sldId id="349" r:id="rId22"/>
    <p:sldId id="304" r:id="rId23"/>
    <p:sldId id="332" r:id="rId24"/>
    <p:sldId id="333" r:id="rId25"/>
    <p:sldId id="312" r:id="rId26"/>
    <p:sldId id="313" r:id="rId27"/>
    <p:sldId id="334" r:id="rId28"/>
    <p:sldId id="314" r:id="rId29"/>
    <p:sldId id="341" r:id="rId30"/>
    <p:sldId id="315" r:id="rId31"/>
    <p:sldId id="339" r:id="rId32"/>
    <p:sldId id="316" r:id="rId33"/>
    <p:sldId id="317" r:id="rId34"/>
    <p:sldId id="336" r:id="rId35"/>
    <p:sldId id="318" r:id="rId36"/>
    <p:sldId id="342" r:id="rId37"/>
    <p:sldId id="337" r:id="rId38"/>
    <p:sldId id="338" r:id="rId39"/>
    <p:sldId id="319" r:id="rId40"/>
    <p:sldId id="320" r:id="rId41"/>
    <p:sldId id="321" r:id="rId42"/>
    <p:sldId id="346" r:id="rId43"/>
    <p:sldId id="322" r:id="rId44"/>
    <p:sldId id="343" r:id="rId45"/>
    <p:sldId id="347" r:id="rId46"/>
    <p:sldId id="348" r:id="rId47"/>
    <p:sldId id="323" r:id="rId48"/>
    <p:sldId id="310" r:id="rId49"/>
    <p:sldId id="351" r:id="rId50"/>
    <p:sldId id="311" r:id="rId51"/>
    <p:sldId id="289" r:id="rId52"/>
  </p:sldIdLst>
  <p:sldSz cx="9144000" cy="6858000" type="screen4x3"/>
  <p:notesSz cx="6858000" cy="9144000"/>
  <p:custDataLst>
    <p:tags r:id="rId55"/>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showPr>
  <p:clrMru>
    <a:srgbClr val="FBAB3B"/>
    <a:srgbClr val="FFFFFF"/>
    <a:srgbClr val="323232"/>
    <a:srgbClr val="A7A9AB"/>
    <a:srgbClr val="8A7967"/>
    <a:srgbClr val="FBB034"/>
    <a:srgbClr val="00A4E4"/>
    <a:srgbClr val="C1D82F"/>
    <a:srgbClr val="887868"/>
    <a:srgbClr val="C0B5A9"/>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41" autoAdjust="0"/>
    <p:restoredTop sz="65079" autoAdjust="0"/>
  </p:normalViewPr>
  <p:slideViewPr>
    <p:cSldViewPr snapToGrid="0">
      <p:cViewPr varScale="1">
        <p:scale>
          <a:sx n="66" d="100"/>
          <a:sy n="66" d="100"/>
        </p:scale>
        <p:origin x="-1939" y="-72"/>
      </p:cViewPr>
      <p:guideLst>
        <p:guide orient="horz" pos="296"/>
        <p:guide/>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95" d="100"/>
          <a:sy n="95" d="100"/>
        </p:scale>
        <p:origin x="-3630" y="-108"/>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tags" Target="tags/tag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08BEF71-A0DE-4456-A1A9-100A630B0FBA}" type="datetimeFigureOut">
              <a:rPr lang="en-US" smtClean="0"/>
              <a:pPr/>
              <a:t>10/6/2009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05D67E2-0EA1-4AD0-8C81-8ADA4CF40240}"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p>
        </p:txBody>
      </p:sp>
      <p:sp>
        <p:nvSpPr>
          <p:cNvPr id="2355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p>
        </p:txBody>
      </p:sp>
      <p:sp>
        <p:nvSpPr>
          <p:cNvPr id="297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355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355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p>
        </p:txBody>
      </p:sp>
      <p:sp>
        <p:nvSpPr>
          <p:cNvPr id="2355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30B54A9C-A286-4D15-969A-0F25B6B043F7}"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Welcome</a:t>
            </a:r>
            <a:r>
              <a:rPr lang="en-US" baseline="0" dirty="0" smtClean="0"/>
              <a:t> to MAX </a:t>
            </a:r>
            <a:r>
              <a:rPr lang="en-US" baseline="0" dirty="0" err="1" smtClean="0"/>
              <a:t>im</a:t>
            </a:r>
            <a:r>
              <a:rPr lang="en-US" baseline="0" dirty="0" smtClean="0"/>
              <a:t> Danny Saikaly a tech leader NA and part of the </a:t>
            </a:r>
            <a:r>
              <a:rPr lang="en-US" baseline="0" dirty="0" err="1" smtClean="0"/>
              <a:t>proservices</a:t>
            </a:r>
            <a:r>
              <a:rPr lang="en-US" baseline="0" dirty="0" smtClean="0"/>
              <a:t> and TXI groups within Technical </a:t>
            </a:r>
            <a:r>
              <a:rPr lang="en-US" baseline="0" dirty="0" err="1" smtClean="0"/>
              <a:t>sevices</a:t>
            </a:r>
            <a:r>
              <a:rPr lang="en-US" baseline="0" dirty="0" smtClean="0"/>
              <a:t> organization.</a:t>
            </a:r>
          </a:p>
          <a:p>
            <a:r>
              <a:rPr lang="en-US" baseline="0" dirty="0" smtClean="0"/>
              <a:t>Just a bit of background, I’ve been architecting solutions with the LiveCycle family of products for about 10 years now and pretty exited about its next release as LiveCycle has really come a long way in the last 2 years.</a:t>
            </a:r>
          </a:p>
          <a:p>
            <a:r>
              <a:rPr lang="en-US" baseline="0" dirty="0" smtClean="0"/>
              <a:t>For the ones of you who like to tweet we have a tweet for this session .You can tweet this session using these </a:t>
            </a:r>
            <a:r>
              <a:rPr lang="en-US" baseline="0" dirty="0" err="1" smtClean="0"/>
              <a:t>iD’s</a:t>
            </a:r>
            <a:endParaRPr lang="en-US" dirty="0"/>
          </a:p>
        </p:txBody>
      </p:sp>
      <p:sp>
        <p:nvSpPr>
          <p:cNvPr id="4" name="Slide Number Placeholder 3"/>
          <p:cNvSpPr>
            <a:spLocks noGrp="1"/>
          </p:cNvSpPr>
          <p:nvPr>
            <p:ph type="sldNum" sz="quarter" idx="10"/>
          </p:nvPr>
        </p:nvSpPr>
        <p:spPr/>
        <p:txBody>
          <a:bodyPr/>
          <a:lstStyle/>
          <a:p>
            <a:pPr>
              <a:defRPr/>
            </a:pPr>
            <a:fld id="{30B54A9C-A286-4D15-969A-0F25B6B043F7}" type="slidenum">
              <a:rPr lang="en-US" smtClean="0"/>
              <a:pPr>
                <a:defRPr/>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30B54A9C-A286-4D15-969A-0F25B6B043F7}" type="slidenum">
              <a:rPr lang="en-US" smtClean="0"/>
              <a:pPr>
                <a:defRPr/>
              </a:pPr>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-When</a:t>
            </a:r>
            <a:r>
              <a:rPr lang="en-US" baseline="0" dirty="0" smtClean="0"/>
              <a:t> architecting a solution that are always things you need to take into consideration to ensure your are successful. Some of these </a:t>
            </a:r>
            <a:r>
              <a:rPr lang="en-US" baseline="0" dirty="0" err="1" smtClean="0"/>
              <a:t>consiedartion</a:t>
            </a:r>
            <a:r>
              <a:rPr lang="en-US" baseline="0" dirty="0" smtClean="0"/>
              <a:t> my be obvious to some but not others.</a:t>
            </a:r>
          </a:p>
          <a:p>
            <a:r>
              <a:rPr lang="en-US" baseline="0" dirty="0" smtClean="0"/>
              <a:t>-The first and foremost are your users. </a:t>
            </a:r>
          </a:p>
          <a:p>
            <a:r>
              <a:rPr lang="en-US" baseline="0" dirty="0" smtClean="0"/>
              <a:t>-Your are architecting and building a solution usually to address their needs not yours.</a:t>
            </a:r>
          </a:p>
          <a:p>
            <a:r>
              <a:rPr lang="en-US" baseline="0" dirty="0" smtClean="0"/>
              <a:t>-The requirements and the functionality or purpose behind the requirements. What are you trying to build?</a:t>
            </a:r>
          </a:p>
          <a:p>
            <a:r>
              <a:rPr lang="en-US" baseline="0" dirty="0" smtClean="0"/>
              <a:t>-What environments are you currently dealing with? Does </a:t>
            </a:r>
            <a:r>
              <a:rPr lang="en-US" baseline="0" dirty="0" err="1" smtClean="0"/>
              <a:t>livecycle</a:t>
            </a:r>
            <a:r>
              <a:rPr lang="en-US" baseline="0" dirty="0" smtClean="0"/>
              <a:t> supported on these environments? We will look at the platform matrix shortly</a:t>
            </a:r>
          </a:p>
          <a:p>
            <a:r>
              <a:rPr lang="en-US" baseline="0" dirty="0" smtClean="0"/>
              <a:t>-Don’t forget about the clients side of things like reader versions, flash player and browsers. In some enterprises, these products and browser will have limited functionality so be aware.</a:t>
            </a:r>
          </a:p>
          <a:p>
            <a:r>
              <a:rPr lang="en-US" baseline="0" dirty="0" smtClean="0"/>
              <a:t>-Most application are critical to the mission of the business so consider cluster, single point of failures and of course disaster recovery</a:t>
            </a:r>
          </a:p>
          <a:p>
            <a:r>
              <a:rPr lang="en-US" baseline="0" dirty="0" smtClean="0"/>
              <a:t>-Hardware and other systems that will support you application, base or common systems as I like to refer to it. </a:t>
            </a:r>
            <a:r>
              <a:rPr lang="en-US" baseline="0" dirty="0" err="1" smtClean="0"/>
              <a:t>Ldap</a:t>
            </a:r>
            <a:r>
              <a:rPr lang="en-US" baseline="0" dirty="0" smtClean="0"/>
              <a:t> Email etc.</a:t>
            </a:r>
          </a:p>
          <a:p>
            <a:r>
              <a:rPr lang="en-US" baseline="0" dirty="0" smtClean="0"/>
              <a:t>-Security. I tell all my clients this. No system is and will every be 100% secure. The goal of security is to make it to considerably reduce malicious intent and access. </a:t>
            </a:r>
          </a:p>
          <a:p>
            <a:pPr>
              <a:buFontTx/>
              <a:buChar char="-"/>
            </a:pPr>
            <a:r>
              <a:rPr lang="en-US" baseline="0" dirty="0" smtClean="0"/>
              <a:t>So how fast is fast? Is it really fast? Not a constrain or non- functional requirements unless you define qualitatively in a unit of measure. 3 sec per transaction etc. Mother nature has always taught us the large something is the slower it moves. Although I keep tell my kids that I can out run them in a race or out skate them around the rink.</a:t>
            </a:r>
          </a:p>
          <a:p>
            <a:pPr>
              <a:buFontTx/>
              <a:buChar char="-"/>
            </a:pPr>
            <a:r>
              <a:rPr lang="en-US" baseline="0" dirty="0" smtClean="0"/>
              <a:t>How are these systems suppose to talk to each other. Indentify you inbound and out bound points of </a:t>
            </a:r>
            <a:r>
              <a:rPr lang="en-US" baseline="0" dirty="0" err="1" smtClean="0"/>
              <a:t>integartions</a:t>
            </a:r>
            <a:r>
              <a:rPr lang="en-US" baseline="0" dirty="0" smtClean="0"/>
              <a:t>.</a:t>
            </a:r>
          </a:p>
          <a:p>
            <a:pPr>
              <a:buFontTx/>
              <a:buChar char="-"/>
            </a:pPr>
            <a:r>
              <a:rPr lang="en-US" baseline="0" dirty="0" smtClean="0"/>
              <a:t>Its all about the data. Pay attention on its structure, its size, the type of data, </a:t>
            </a:r>
            <a:r>
              <a:rPr lang="en-US" baseline="0" dirty="0" err="1" smtClean="0"/>
              <a:t>prinmtaive</a:t>
            </a:r>
            <a:r>
              <a:rPr lang="en-US" baseline="0" dirty="0" smtClean="0"/>
              <a:t> or binary in the form of a document for instance.</a:t>
            </a:r>
          </a:p>
          <a:p>
            <a:pPr>
              <a:buFontTx/>
              <a:buChar char="-"/>
            </a:pPr>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30B54A9C-A286-4D15-969A-0F25B6B043F7}" type="slidenum">
              <a:rPr lang="en-US" smtClean="0"/>
              <a:pPr>
                <a:defRPr/>
              </a:pPr>
              <a:t>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have this n my office and when the team</a:t>
            </a:r>
            <a:r>
              <a:rPr lang="en-US" baseline="0" dirty="0" smtClean="0"/>
              <a:t> comes and asks me about a </a:t>
            </a:r>
            <a:r>
              <a:rPr lang="en-US" baseline="0" dirty="0" smtClean="0">
                <a:solidFill>
                  <a:srgbClr val="FF0000"/>
                </a:solidFill>
              </a:rPr>
              <a:t>specific problem </a:t>
            </a:r>
            <a:r>
              <a:rPr lang="en-US" baseline="0" dirty="0" smtClean="0"/>
              <a:t>they need to solve or an approach, I </a:t>
            </a:r>
            <a:r>
              <a:rPr lang="en-US" baseline="0" dirty="0" err="1" smtClean="0"/>
              <a:t>alwast</a:t>
            </a:r>
            <a:r>
              <a:rPr lang="en-US" baseline="0" dirty="0" smtClean="0"/>
              <a:t> go back to them and say, </a:t>
            </a:r>
            <a:r>
              <a:rPr lang="en-US" baseline="0" dirty="0" err="1" smtClean="0"/>
              <a:t>whatis</a:t>
            </a:r>
            <a:r>
              <a:rPr lang="en-US" baseline="0" dirty="0" smtClean="0"/>
              <a:t> the </a:t>
            </a:r>
            <a:r>
              <a:rPr lang="en-US" baseline="0" dirty="0" err="1" smtClean="0"/>
              <a:t>requirmment</a:t>
            </a:r>
            <a:r>
              <a:rPr lang="en-US" baseline="0" dirty="0" smtClean="0"/>
              <a:t> so that I can get a full picture and understanding of the situation. </a:t>
            </a:r>
          </a:p>
          <a:p>
            <a:r>
              <a:rPr lang="en-US" baseline="0" dirty="0" smtClean="0"/>
              <a:t>-Discuss over the whiteboard…</a:t>
            </a:r>
            <a:endParaRPr lang="en-US" dirty="0"/>
          </a:p>
        </p:txBody>
      </p:sp>
      <p:sp>
        <p:nvSpPr>
          <p:cNvPr id="4" name="Slide Number Placeholder 3"/>
          <p:cNvSpPr>
            <a:spLocks noGrp="1"/>
          </p:cNvSpPr>
          <p:nvPr>
            <p:ph type="sldNum" sz="quarter" idx="10"/>
          </p:nvPr>
        </p:nvSpPr>
        <p:spPr/>
        <p:txBody>
          <a:bodyPr/>
          <a:lstStyle/>
          <a:p>
            <a:pPr>
              <a:defRPr/>
            </a:pPr>
            <a:fld id="{30B54A9C-A286-4D15-969A-0F25B6B043F7}" type="slidenum">
              <a:rPr lang="en-US" smtClean="0"/>
              <a:pPr>
                <a:defRPr/>
              </a:pPr>
              <a:t>15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Char char="-"/>
            </a:pPr>
            <a:r>
              <a:rPr lang="en-US" dirty="0" smtClean="0"/>
              <a:t>So is your network a potential constrain to the solution. Some of the banks</a:t>
            </a:r>
            <a:r>
              <a:rPr lang="en-US" baseline="0" dirty="0" smtClean="0"/>
              <a:t> I have worked with over the last 10 years have these super </a:t>
            </a:r>
            <a:r>
              <a:rPr lang="en-US" baseline="0" dirty="0" err="1" smtClean="0"/>
              <a:t>dooper</a:t>
            </a:r>
            <a:r>
              <a:rPr lang="en-US" baseline="0" dirty="0" smtClean="0"/>
              <a:t> data centers, </a:t>
            </a:r>
            <a:r>
              <a:rPr lang="en-US" baseline="0" dirty="0" err="1" smtClean="0"/>
              <a:t>elevetd</a:t>
            </a:r>
            <a:r>
              <a:rPr lang="en-US" baseline="0" dirty="0" smtClean="0"/>
              <a:t> </a:t>
            </a:r>
            <a:r>
              <a:rPr lang="en-US" baseline="0" dirty="0" err="1" smtClean="0"/>
              <a:t>flors</a:t>
            </a:r>
            <a:r>
              <a:rPr lang="en-US" baseline="0" dirty="0" smtClean="0"/>
              <a:t> multiple fiber optic lines but have a split ISDN basically 56K modem to each of the branches.</a:t>
            </a:r>
          </a:p>
          <a:p>
            <a:pPr>
              <a:buFontTx/>
              <a:buChar char="-"/>
            </a:pPr>
            <a:r>
              <a:rPr lang="en-US" dirty="0" smtClean="0"/>
              <a:t>When integrating with a 3</a:t>
            </a:r>
            <a:r>
              <a:rPr lang="en-US" baseline="30000" dirty="0" smtClean="0"/>
              <a:t>rd</a:t>
            </a:r>
            <a:r>
              <a:rPr lang="en-US" dirty="0" smtClean="0"/>
              <a:t> party system </a:t>
            </a:r>
          </a:p>
          <a:p>
            <a:pPr>
              <a:buFontTx/>
              <a:buChar char="-"/>
            </a:pPr>
            <a:r>
              <a:rPr lang="en-US" dirty="0" smtClean="0"/>
              <a:t>If you plan on </a:t>
            </a:r>
            <a:r>
              <a:rPr lang="en-US" dirty="0" err="1" smtClean="0"/>
              <a:t>virtuilize</a:t>
            </a:r>
            <a:r>
              <a:rPr lang="en-US" baseline="0" dirty="0" smtClean="0"/>
              <a:t> </a:t>
            </a:r>
            <a:r>
              <a:rPr lang="en-US" dirty="0" smtClean="0"/>
              <a:t>the solution, consider</a:t>
            </a:r>
            <a:r>
              <a:rPr lang="en-US" baseline="0" dirty="0" smtClean="0"/>
              <a:t> disk i/o</a:t>
            </a:r>
            <a:endParaRPr lang="en-US" dirty="0" smtClean="0"/>
          </a:p>
          <a:p>
            <a:pPr>
              <a:buFontTx/>
              <a:buChar char="-"/>
            </a:pPr>
            <a:r>
              <a:rPr lang="en-US" dirty="0" smtClean="0"/>
              <a:t>Last and certainly not least</a:t>
            </a:r>
            <a:r>
              <a:rPr lang="en-US" baseline="0" dirty="0" smtClean="0"/>
              <a:t> again your users!</a:t>
            </a:r>
            <a:endParaRPr lang="en-US" dirty="0"/>
          </a:p>
        </p:txBody>
      </p:sp>
      <p:sp>
        <p:nvSpPr>
          <p:cNvPr id="4" name="Slide Number Placeholder 3"/>
          <p:cNvSpPr>
            <a:spLocks noGrp="1"/>
          </p:cNvSpPr>
          <p:nvPr>
            <p:ph type="sldNum" sz="quarter" idx="10"/>
          </p:nvPr>
        </p:nvSpPr>
        <p:spPr/>
        <p:txBody>
          <a:bodyPr/>
          <a:lstStyle/>
          <a:p>
            <a:pPr>
              <a:defRPr/>
            </a:pPr>
            <a:fld id="{30B54A9C-A286-4D15-969A-0F25B6B043F7}" type="slidenum">
              <a:rPr lang="en-US" smtClean="0"/>
              <a:pPr>
                <a:defRPr/>
              </a:pPr>
              <a:t>16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Platform matrix,</a:t>
            </a:r>
          </a:p>
          <a:p>
            <a:r>
              <a:rPr lang="en-US" dirty="0" smtClean="0"/>
              <a:t>leverage exiting hardware if possible</a:t>
            </a:r>
          </a:p>
          <a:p>
            <a:r>
              <a:rPr lang="en-US" dirty="0" smtClean="0"/>
              <a:t>-Before starting the procurement process</a:t>
            </a:r>
            <a:r>
              <a:rPr lang="en-US" baseline="0" dirty="0" smtClean="0"/>
              <a:t> or repurposing existing hardware, please refer to the platform matrix for ES to ensure that the system requirements have been met.</a:t>
            </a:r>
          </a:p>
          <a:p>
            <a:r>
              <a:rPr lang="en-US" baseline="0" dirty="0" smtClean="0"/>
              <a:t>-Yes believe it or not this is overlooked too many times and not even considered. </a:t>
            </a:r>
          </a:p>
          <a:p>
            <a:r>
              <a:rPr lang="en-US" baseline="0" dirty="0" smtClean="0"/>
              <a:t>-Please refer to the link below to get the full comprehensive matrix from adobe.com</a:t>
            </a:r>
            <a:endParaRPr lang="en-US" dirty="0"/>
          </a:p>
        </p:txBody>
      </p:sp>
      <p:sp>
        <p:nvSpPr>
          <p:cNvPr id="4" name="Slide Number Placeholder 3"/>
          <p:cNvSpPr>
            <a:spLocks noGrp="1"/>
          </p:cNvSpPr>
          <p:nvPr>
            <p:ph type="sldNum" sz="quarter" idx="10"/>
          </p:nvPr>
        </p:nvSpPr>
        <p:spPr/>
        <p:txBody>
          <a:bodyPr/>
          <a:lstStyle/>
          <a:p>
            <a:pPr>
              <a:defRPr/>
            </a:pPr>
            <a:fld id="{30B54A9C-A286-4D15-969A-0F25B6B043F7}" type="slidenum">
              <a:rPr lang="en-US" smtClean="0"/>
              <a:pPr>
                <a:defRPr/>
              </a:pPr>
              <a:t>17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-Things to consider from a design</a:t>
            </a:r>
            <a:r>
              <a:rPr lang="en-US" baseline="0" dirty="0" smtClean="0"/>
              <a:t> an integration perspective.</a:t>
            </a:r>
          </a:p>
          <a:p>
            <a:r>
              <a:rPr lang="en-US" baseline="0" dirty="0" smtClean="0"/>
              <a:t>-Design is much more that just creating a bunch of UML diagrams</a:t>
            </a:r>
          </a:p>
          <a:p>
            <a:pPr>
              <a:buFontTx/>
              <a:buChar char="-"/>
            </a:pPr>
            <a:r>
              <a:rPr lang="en-US" baseline="0" dirty="0" smtClean="0"/>
              <a:t>Just a show of hands how many of think everything can be tackled technically. Any of you been on a conference call and the first thing that comes out is yes we can create </a:t>
            </a:r>
            <a:r>
              <a:rPr lang="en-US" baseline="0" dirty="0" err="1" smtClean="0"/>
              <a:t>webservcie</a:t>
            </a:r>
            <a:r>
              <a:rPr lang="en-US" baseline="0" dirty="0" smtClean="0"/>
              <a:t> and then interface that with the DB…</a:t>
            </a:r>
          </a:p>
          <a:p>
            <a:pPr>
              <a:buFontTx/>
              <a:buChar char="-"/>
            </a:pPr>
            <a:r>
              <a:rPr lang="en-US" baseline="0" dirty="0" smtClean="0"/>
              <a:t>And the next thing you do is fire up your IDE or put a sample together to demonstrate what they are trying to articulate?</a:t>
            </a:r>
          </a:p>
          <a:p>
            <a:pPr>
              <a:buFontTx/>
              <a:buChar char="-"/>
            </a:pPr>
            <a:r>
              <a:rPr lang="en-US" baseline="0" dirty="0" smtClean="0"/>
              <a:t>Since so many architects are technical by nature we want to start cowboy coding the requirements. </a:t>
            </a:r>
            <a:r>
              <a:rPr lang="en-US" baseline="0" dirty="0" err="1" smtClean="0"/>
              <a:t>Im</a:t>
            </a:r>
            <a:r>
              <a:rPr lang="en-US" baseline="0" dirty="0" smtClean="0"/>
              <a:t> also guilty of that but you need to take a step back and really understand the potential impact to the solution and your design. Avoid cowboy coding.</a:t>
            </a:r>
          </a:p>
          <a:p>
            <a:pPr>
              <a:buFontTx/>
              <a:buChar char="-"/>
            </a:pPr>
            <a:r>
              <a:rPr lang="en-US" baseline="0" dirty="0" smtClean="0"/>
              <a:t>Really trying to understand the domain your dealing with. We call this in professional services our Discovery phase. Its basically broken into a user, </a:t>
            </a:r>
            <a:r>
              <a:rPr lang="en-US" baseline="0" dirty="0" err="1" smtClean="0"/>
              <a:t>buiness</a:t>
            </a:r>
            <a:r>
              <a:rPr lang="en-US" baseline="0" dirty="0" smtClean="0"/>
              <a:t> and </a:t>
            </a:r>
            <a:r>
              <a:rPr lang="en-US" baseline="0" dirty="0" err="1" smtClean="0"/>
              <a:t>techcail</a:t>
            </a:r>
            <a:r>
              <a:rPr lang="en-US" baseline="0" dirty="0" smtClean="0"/>
              <a:t> discovery. This all occurs before you start to define the projects.</a:t>
            </a:r>
          </a:p>
          <a:p>
            <a:pPr>
              <a:buFontTx/>
              <a:buChar char="-"/>
            </a:pPr>
            <a:r>
              <a:rPr lang="en-US" dirty="0" smtClean="0"/>
              <a:t>Remember our</a:t>
            </a:r>
            <a:r>
              <a:rPr lang="en-US" baseline="0" dirty="0" smtClean="0"/>
              <a:t> first consideration from the previous slides, remember the users how does it effect them via the UI.</a:t>
            </a:r>
          </a:p>
          <a:p>
            <a:pPr>
              <a:buFontTx/>
              <a:buChar char="-"/>
            </a:pPr>
            <a:r>
              <a:rPr lang="en-US" baseline="0" dirty="0" smtClean="0"/>
              <a:t>When designing with LiveCycle always keep in mind the following UMMPRS.</a:t>
            </a:r>
          </a:p>
          <a:p>
            <a:pPr>
              <a:buFontTx/>
              <a:buChar char="-"/>
            </a:pPr>
            <a:r>
              <a:rPr lang="en-US" baseline="0" dirty="0" smtClean="0"/>
              <a:t>- Don’t underestimate  this one. What needs to remain the same, change or gets replaced at a component level.</a:t>
            </a:r>
          </a:p>
          <a:p>
            <a:pPr>
              <a:buFontTx/>
              <a:buChar char="-"/>
            </a:pPr>
            <a:endParaRPr lang="en-US" baseline="0" dirty="0" smtClean="0"/>
          </a:p>
          <a:p>
            <a:pPr>
              <a:buFontTx/>
              <a:buChar char="-"/>
            </a:pPr>
            <a:endParaRPr lang="en-US" dirty="0"/>
          </a:p>
        </p:txBody>
      </p:sp>
      <p:sp>
        <p:nvSpPr>
          <p:cNvPr id="4" name="Slide Number Placeholder 3"/>
          <p:cNvSpPr>
            <a:spLocks noGrp="1"/>
          </p:cNvSpPr>
          <p:nvPr>
            <p:ph type="sldNum" sz="quarter" idx="10"/>
          </p:nvPr>
        </p:nvSpPr>
        <p:spPr/>
        <p:txBody>
          <a:bodyPr/>
          <a:lstStyle/>
          <a:p>
            <a:pPr>
              <a:defRPr/>
            </a:pPr>
            <a:fld id="{30B54A9C-A286-4D15-969A-0F25B6B043F7}" type="slidenum">
              <a:rPr lang="en-US" smtClean="0"/>
              <a:pPr>
                <a:defRPr/>
              </a:pPr>
              <a:t>18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-Do</a:t>
            </a:r>
            <a:r>
              <a:rPr lang="en-US" baseline="0" dirty="0" smtClean="0"/>
              <a:t> we need change existing services or production application using these services?</a:t>
            </a:r>
          </a:p>
          <a:p>
            <a:r>
              <a:rPr lang="en-US" baseline="0" dirty="0" smtClean="0"/>
              <a:t>-Who owns what and when are they going to get it completed for you.</a:t>
            </a:r>
          </a:p>
          <a:p>
            <a:r>
              <a:rPr lang="en-US" baseline="0" dirty="0" smtClean="0"/>
              <a:t>-</a:t>
            </a:r>
            <a:r>
              <a:rPr lang="en-US" baseline="0" dirty="0" err="1" smtClean="0"/>
              <a:t>Im</a:t>
            </a:r>
            <a:r>
              <a:rPr lang="en-US" baseline="0" dirty="0" smtClean="0"/>
              <a:t> a big fan of this next one no matter how big your application is if you divided it into logical section and then conquer </a:t>
            </a:r>
            <a:r>
              <a:rPr lang="en-US" baseline="0" dirty="0" err="1" smtClean="0"/>
              <a:t>thoses</a:t>
            </a:r>
            <a:r>
              <a:rPr lang="en-US" baseline="0" dirty="0" smtClean="0"/>
              <a:t> section, you have a far greater chance of success than tackling everything at one. Release early and often.</a:t>
            </a:r>
          </a:p>
          <a:p>
            <a:r>
              <a:rPr lang="en-US" baseline="0" dirty="0" smtClean="0"/>
              <a:t>-pass 1 or 2 fields as oppose to an entire schema when </a:t>
            </a:r>
            <a:r>
              <a:rPr lang="en-US" baseline="0" dirty="0" err="1" smtClean="0"/>
              <a:t>estalish</a:t>
            </a:r>
            <a:r>
              <a:rPr lang="en-US" baseline="0" dirty="0" smtClean="0"/>
              <a:t> a handshake or </a:t>
            </a:r>
            <a:r>
              <a:rPr lang="en-US" baseline="0" dirty="0" err="1" smtClean="0"/>
              <a:t>intergration</a:t>
            </a:r>
            <a:r>
              <a:rPr lang="en-US" baseline="0" dirty="0" smtClean="0"/>
              <a:t> with another system.</a:t>
            </a:r>
          </a:p>
          <a:p>
            <a:r>
              <a:rPr lang="en-US" baseline="0" dirty="0" smtClean="0"/>
              <a:t>-Build upon this foundation and start to add more data, and functionality</a:t>
            </a:r>
          </a:p>
          <a:p>
            <a:r>
              <a:rPr lang="en-US" baseline="0" dirty="0" smtClean="0"/>
              <a:t>-identify and areas of </a:t>
            </a:r>
            <a:r>
              <a:rPr lang="en-US" baseline="0" dirty="0" err="1" smtClean="0"/>
              <a:t>reusablity</a:t>
            </a:r>
            <a:r>
              <a:rPr lang="en-US" baseline="0" dirty="0" smtClean="0"/>
              <a:t> and any common </a:t>
            </a:r>
            <a:r>
              <a:rPr lang="en-US" baseline="0" dirty="0" err="1" smtClean="0"/>
              <a:t>pattersn</a:t>
            </a:r>
            <a:r>
              <a:rPr lang="en-US" baseline="0" dirty="0" smtClean="0"/>
              <a:t> Some are validation </a:t>
            </a:r>
            <a:r>
              <a:rPr lang="en-US" baseline="0" dirty="0" err="1" smtClean="0"/>
              <a:t>rountines</a:t>
            </a:r>
            <a:r>
              <a:rPr lang="en-US" baseline="0" dirty="0" smtClean="0"/>
              <a:t>, </a:t>
            </a:r>
            <a:r>
              <a:rPr lang="en-US" baseline="0" dirty="0" err="1" smtClean="0"/>
              <a:t>rebdering</a:t>
            </a:r>
            <a:r>
              <a:rPr lang="en-US" baseline="0" dirty="0" smtClean="0"/>
              <a:t> </a:t>
            </a:r>
            <a:r>
              <a:rPr lang="en-US" baseline="0" dirty="0" err="1" smtClean="0"/>
              <a:t>operasstions</a:t>
            </a:r>
            <a:r>
              <a:rPr lang="en-US" baseline="0" dirty="0" smtClean="0"/>
              <a:t>. Also looking to the solution </a:t>
            </a:r>
            <a:r>
              <a:rPr lang="en-US" baseline="0" dirty="0" err="1" smtClean="0"/>
              <a:t>accelersators</a:t>
            </a:r>
            <a:r>
              <a:rPr lang="en-US" baseline="0" dirty="0" smtClean="0"/>
              <a:t> building blocks that provide some of the most common design patterns already for you.</a:t>
            </a:r>
          </a:p>
          <a:p>
            <a:pPr>
              <a:buFontTx/>
              <a:buChar char="-"/>
            </a:pPr>
            <a:r>
              <a:rPr lang="en-US" baseline="0" dirty="0" smtClean="0"/>
              <a:t>Always think atomic when building services or aggregating services with LiveCycle .</a:t>
            </a:r>
          </a:p>
          <a:p>
            <a:pPr>
              <a:buFontTx/>
              <a:buChar char="-"/>
            </a:pPr>
            <a:r>
              <a:rPr lang="en-US" baseline="0" dirty="0" smtClean="0"/>
              <a:t>An keep your design simple. I’ve seen too many projects get too complicated when the same functionality could have been </a:t>
            </a:r>
            <a:r>
              <a:rPr lang="en-US" baseline="0" dirty="0" err="1" smtClean="0"/>
              <a:t>achived</a:t>
            </a:r>
            <a:r>
              <a:rPr lang="en-US" baseline="0" dirty="0" smtClean="0"/>
              <a:t> with a few steps using a different approach </a:t>
            </a:r>
          </a:p>
          <a:p>
            <a:endParaRPr lang="en-US" dirty="0"/>
          </a:p>
        </p:txBody>
      </p:sp>
      <p:sp>
        <p:nvSpPr>
          <p:cNvPr id="4" name="Slide Number Placeholder 3"/>
          <p:cNvSpPr>
            <a:spLocks noGrp="1"/>
          </p:cNvSpPr>
          <p:nvPr>
            <p:ph type="sldNum" sz="quarter" idx="10"/>
          </p:nvPr>
        </p:nvSpPr>
        <p:spPr/>
        <p:txBody>
          <a:bodyPr/>
          <a:lstStyle/>
          <a:p>
            <a:pPr>
              <a:defRPr/>
            </a:pPr>
            <a:fld id="{30B54A9C-A286-4D15-969A-0F25B6B043F7}" type="slidenum">
              <a:rPr lang="en-US" smtClean="0"/>
              <a:pPr>
                <a:defRPr/>
              </a:pPr>
              <a:t>20</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who here loves to comment</a:t>
            </a:r>
            <a:r>
              <a:rPr lang="en-US" baseline="0" dirty="0" smtClean="0"/>
              <a:t> their code!</a:t>
            </a:r>
          </a:p>
          <a:p>
            <a:r>
              <a:rPr lang="en-US" baseline="0" dirty="0" smtClean="0"/>
              <a:t>-When working on large teams this is just important as the code itself sometimes.</a:t>
            </a:r>
          </a:p>
          <a:p>
            <a:r>
              <a:rPr lang="en-US" baseline="0" dirty="0" smtClean="0"/>
              <a:t>-Apply your standards to allow aspects of your </a:t>
            </a:r>
            <a:r>
              <a:rPr lang="en-US" baseline="0" dirty="0" err="1" smtClean="0"/>
              <a:t>livecycle</a:t>
            </a:r>
            <a:r>
              <a:rPr lang="en-US" baseline="0" dirty="0" smtClean="0"/>
              <a:t> solution form the XDP forms, to custom DSC, don’t </a:t>
            </a:r>
            <a:r>
              <a:rPr lang="en-US" baseline="0" dirty="0" err="1" smtClean="0"/>
              <a:t>foret</a:t>
            </a:r>
            <a:r>
              <a:rPr lang="en-US" baseline="0" dirty="0" smtClean="0"/>
              <a:t> to implement </a:t>
            </a:r>
            <a:r>
              <a:rPr lang="en-US" baseline="0" dirty="0" err="1" smtClean="0"/>
              <a:t>execption</a:t>
            </a:r>
            <a:r>
              <a:rPr lang="en-US" baseline="0" dirty="0" smtClean="0"/>
              <a:t> handling and use the </a:t>
            </a:r>
            <a:r>
              <a:rPr lang="en-US" baseline="0" dirty="0" err="1" smtClean="0"/>
              <a:t>confiuration</a:t>
            </a:r>
            <a:r>
              <a:rPr lang="en-US" baseline="0" dirty="0" smtClean="0"/>
              <a:t> variable or an external properties file to hold your literal vales.</a:t>
            </a:r>
          </a:p>
          <a:p>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30B54A9C-A286-4D15-969A-0F25B6B043F7}" type="slidenum">
              <a:rPr lang="en-US" smtClean="0"/>
              <a:pPr>
                <a:defRPr/>
              </a:pPr>
              <a:t>21</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-Use LCA to</a:t>
            </a:r>
            <a:r>
              <a:rPr lang="en-US" baseline="0" dirty="0" smtClean="0"/>
              <a:t> promote your code. Who here has used the LCA to deploy their app between servers.</a:t>
            </a:r>
          </a:p>
          <a:p>
            <a:r>
              <a:rPr lang="en-US" baseline="0" dirty="0" smtClean="0"/>
              <a:t>- Now how many have done it in an automated fashion </a:t>
            </a:r>
            <a:r>
              <a:rPr lang="en-US" baseline="0" dirty="0" err="1" smtClean="0"/>
              <a:t>uinsg</a:t>
            </a:r>
            <a:r>
              <a:rPr lang="en-US" baseline="0" dirty="0" smtClean="0"/>
              <a:t> using continuous integrations servers like Hudson. In pro services we have taken it to the next level for LCA automation and </a:t>
            </a:r>
            <a:r>
              <a:rPr lang="en-US" baseline="0" smtClean="0"/>
              <a:t>continuous integration.</a:t>
            </a:r>
            <a:endParaRPr lang="en-US" baseline="0" dirty="0" smtClean="0"/>
          </a:p>
          <a:p>
            <a:r>
              <a:rPr lang="en-US" baseline="0" dirty="0" smtClean="0"/>
              <a:t>-Using test script like </a:t>
            </a:r>
            <a:r>
              <a:rPr lang="en-US" baseline="0" dirty="0" err="1" smtClean="0"/>
              <a:t>Junit</a:t>
            </a:r>
            <a:r>
              <a:rPr lang="en-US" baseline="0" dirty="0" smtClean="0"/>
              <a:t> or LC unit to test your orchestrations?</a:t>
            </a:r>
          </a:p>
          <a:p>
            <a:r>
              <a:rPr lang="en-US" baseline="0" dirty="0" smtClean="0"/>
              <a:t>-always </a:t>
            </a:r>
            <a:r>
              <a:rPr lang="en-US" baseline="0" dirty="0" err="1" smtClean="0"/>
              <a:t>always</a:t>
            </a:r>
            <a:r>
              <a:rPr lang="en-US" baseline="0" dirty="0" smtClean="0"/>
              <a:t> using source control for all your forms, processes, </a:t>
            </a:r>
            <a:r>
              <a:rPr lang="en-US" baseline="0" dirty="0" err="1" smtClean="0"/>
              <a:t>componets</a:t>
            </a:r>
            <a:r>
              <a:rPr lang="en-US" baseline="0" dirty="0" smtClean="0"/>
              <a:t> and assets always. Some improvements with ES2 in this area so stay tuned.</a:t>
            </a:r>
          </a:p>
          <a:p>
            <a:r>
              <a:rPr lang="en-US" baseline="0" dirty="0" smtClean="0"/>
              <a:t>-Define what you process or methodology your are using are and ensure you plan accordingly for each checkpoint.</a:t>
            </a:r>
            <a:endParaRPr lang="en-US" dirty="0"/>
          </a:p>
        </p:txBody>
      </p:sp>
      <p:sp>
        <p:nvSpPr>
          <p:cNvPr id="4" name="Slide Number Placeholder 3"/>
          <p:cNvSpPr>
            <a:spLocks noGrp="1"/>
          </p:cNvSpPr>
          <p:nvPr>
            <p:ph type="sldNum" sz="quarter" idx="10"/>
          </p:nvPr>
        </p:nvSpPr>
        <p:spPr/>
        <p:txBody>
          <a:bodyPr/>
          <a:lstStyle/>
          <a:p>
            <a:pPr>
              <a:defRPr/>
            </a:pPr>
            <a:fld id="{30B54A9C-A286-4D15-969A-0F25B6B043F7}" type="slidenum">
              <a:rPr lang="en-US" smtClean="0"/>
              <a:pPr>
                <a:defRPr/>
              </a:pPr>
              <a:t>22</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3 implementations.</a:t>
            </a:r>
            <a:r>
              <a:rPr lang="en-US" baseline="0" dirty="0" smtClean="0"/>
              <a:t> We wont get into the deep level coding but showcase some of the reusability in designing these application and the various methods to make these various services more generic on top of the LiveCycle platform.</a:t>
            </a:r>
          </a:p>
          <a:p>
            <a:r>
              <a:rPr lang="en-US" baseline="0" dirty="0" smtClean="0"/>
              <a:t>-Also we I have protected the innocent and due to the sensitivity nature of some of these organizations and sharing their names, we will refer to them in a generic fashion.</a:t>
            </a:r>
            <a:endParaRPr lang="en-US" dirty="0"/>
          </a:p>
        </p:txBody>
      </p:sp>
      <p:sp>
        <p:nvSpPr>
          <p:cNvPr id="4" name="Slide Number Placeholder 3"/>
          <p:cNvSpPr>
            <a:spLocks noGrp="1"/>
          </p:cNvSpPr>
          <p:nvPr>
            <p:ph type="sldNum" sz="quarter" idx="10"/>
          </p:nvPr>
        </p:nvSpPr>
        <p:spPr/>
        <p:txBody>
          <a:bodyPr/>
          <a:lstStyle/>
          <a:p>
            <a:pPr>
              <a:defRPr/>
            </a:pPr>
            <a:fld id="{30B54A9C-A286-4D15-969A-0F25B6B043F7}" type="slidenum">
              <a:rPr lang="en-US" smtClean="0"/>
              <a:pPr>
                <a:defRPr/>
              </a:pPr>
              <a:t>23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Question: How many in room have not</a:t>
            </a:r>
            <a:r>
              <a:rPr lang="en-US" baseline="0" dirty="0" smtClean="0"/>
              <a:t> worked with LiveCycle in one form or another. Show of hands.</a:t>
            </a:r>
          </a:p>
          <a:p>
            <a:r>
              <a:rPr lang="en-US" dirty="0" smtClean="0"/>
              <a:t>Question:  How many in the room are not architects?</a:t>
            </a:r>
          </a:p>
          <a:p>
            <a:endParaRPr lang="en-US" dirty="0"/>
          </a:p>
        </p:txBody>
      </p:sp>
      <p:sp>
        <p:nvSpPr>
          <p:cNvPr id="4" name="Slide Number Placeholder 3"/>
          <p:cNvSpPr>
            <a:spLocks noGrp="1"/>
          </p:cNvSpPr>
          <p:nvPr>
            <p:ph type="sldNum" sz="quarter" idx="10"/>
          </p:nvPr>
        </p:nvSpPr>
        <p:spPr/>
        <p:txBody>
          <a:bodyPr/>
          <a:lstStyle/>
          <a:p>
            <a:pPr>
              <a:defRPr/>
            </a:pPr>
            <a:fld id="{30B54A9C-A286-4D15-969A-0F25B6B043F7}" type="slidenum">
              <a:rPr lang="en-US" smtClean="0"/>
              <a:pPr>
                <a:defRPr/>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Char char="-"/>
            </a:pPr>
            <a:r>
              <a:rPr lang="en-US" dirty="0" smtClean="0"/>
              <a:t>Basically wanted to steam line the account opening process</a:t>
            </a:r>
          </a:p>
          <a:p>
            <a:pPr>
              <a:buFontTx/>
              <a:buChar char="-"/>
            </a:pPr>
            <a:r>
              <a:rPr lang="en-US" dirty="0" smtClean="0"/>
              <a:t>Taking in upwards of 3</a:t>
            </a:r>
            <a:r>
              <a:rPr lang="en-US" baseline="0" dirty="0" smtClean="0"/>
              <a:t> week </a:t>
            </a:r>
            <a:r>
              <a:rPr lang="en-US" dirty="0" smtClean="0"/>
              <a:t>to open a new account</a:t>
            </a:r>
          </a:p>
          <a:p>
            <a:pPr>
              <a:buFontTx/>
              <a:buChar char="-"/>
            </a:pPr>
            <a:r>
              <a:rPr lang="en-US" dirty="0" smtClean="0"/>
              <a:t>Where filling out paper and submitting via</a:t>
            </a:r>
            <a:r>
              <a:rPr lang="en-US" baseline="0" dirty="0" smtClean="0"/>
              <a:t> snail mail and created many forms that were NIGOS</a:t>
            </a:r>
          </a:p>
          <a:p>
            <a:pPr>
              <a:buFontTx/>
              <a:buChar char="-"/>
            </a:pPr>
            <a:r>
              <a:rPr lang="en-US" dirty="0" smtClean="0"/>
              <a:t>Basically a paper based process</a:t>
            </a:r>
          </a:p>
          <a:p>
            <a:pPr>
              <a:buFontTx/>
              <a:buChar char="-"/>
            </a:pPr>
            <a:r>
              <a:rPr lang="en-US" dirty="0" smtClean="0"/>
              <a:t>Requirement to Support multiple channels for submission</a:t>
            </a:r>
          </a:p>
          <a:p>
            <a:pPr>
              <a:buFontTx/>
              <a:buNone/>
            </a:pPr>
            <a:r>
              <a:rPr lang="en-US" dirty="0" smtClean="0"/>
              <a:t>-wanted</a:t>
            </a:r>
            <a:r>
              <a:rPr lang="en-US" baseline="0" dirty="0" smtClean="0"/>
              <a:t> to cerate a platform  to deploy other forms upon for electric data capture and submission</a:t>
            </a:r>
          </a:p>
          <a:p>
            <a:pPr>
              <a:buFontTx/>
              <a:buChar char="-"/>
            </a:pPr>
            <a:r>
              <a:rPr lang="en-US" baseline="0" dirty="0" err="1" smtClean="0"/>
              <a:t>Currenty</a:t>
            </a:r>
            <a:r>
              <a:rPr lang="en-US" baseline="0" dirty="0" smtClean="0"/>
              <a:t> has many firewall and web proxies and know to be one of the most secure websites in NA various winning awards in this area</a:t>
            </a:r>
          </a:p>
          <a:p>
            <a:pPr>
              <a:buFontTx/>
              <a:buChar char="-"/>
            </a:pPr>
            <a:r>
              <a:rPr lang="en-US" baseline="0" dirty="0" smtClean="0"/>
              <a:t>Using jaws for accessibility of PDSF forms</a:t>
            </a:r>
          </a:p>
          <a:p>
            <a:pPr>
              <a:buFontTx/>
              <a:buChar char="-"/>
            </a:pPr>
            <a:r>
              <a:rPr lang="en-US" baseline="0" dirty="0" smtClean="0"/>
              <a:t>Go live for the first of the year due to regulatory requirements</a:t>
            </a:r>
          </a:p>
          <a:p>
            <a:pPr>
              <a:buFontTx/>
              <a:buChar char="-"/>
            </a:pPr>
            <a:endParaRPr lang="en-US" baseline="0" dirty="0" smtClean="0"/>
          </a:p>
          <a:p>
            <a:pPr>
              <a:buFontTx/>
              <a:buNone/>
            </a:pPr>
            <a:endParaRPr lang="en-US" dirty="0" smtClean="0"/>
          </a:p>
          <a:p>
            <a:pPr>
              <a:buFontTx/>
              <a:buChar char="-"/>
            </a:pPr>
            <a:endParaRPr lang="en-US" dirty="0" smtClean="0"/>
          </a:p>
        </p:txBody>
      </p:sp>
      <p:sp>
        <p:nvSpPr>
          <p:cNvPr id="4" name="Slide Number Placeholder 3"/>
          <p:cNvSpPr>
            <a:spLocks noGrp="1"/>
          </p:cNvSpPr>
          <p:nvPr>
            <p:ph type="sldNum" sz="quarter" idx="10"/>
          </p:nvPr>
        </p:nvSpPr>
        <p:spPr/>
        <p:txBody>
          <a:bodyPr/>
          <a:lstStyle/>
          <a:p>
            <a:pPr>
              <a:defRPr/>
            </a:pPr>
            <a:fld id="{30B54A9C-A286-4D15-969A-0F25B6B043F7}" type="slidenum">
              <a:rPr lang="en-US" smtClean="0"/>
              <a:pPr>
                <a:defRPr/>
              </a:pPr>
              <a:t>24</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Char char="-"/>
            </a:pPr>
            <a:r>
              <a:rPr lang="en-US" dirty="0" smtClean="0"/>
              <a:t>50 forms some of which leveraged reusable</a:t>
            </a:r>
            <a:r>
              <a:rPr lang="en-US" baseline="0" dirty="0" smtClean="0"/>
              <a:t> fragments after a forms analysis exercise was completed</a:t>
            </a:r>
          </a:p>
          <a:p>
            <a:pPr>
              <a:buFontTx/>
              <a:buNone/>
            </a:pPr>
            <a:r>
              <a:rPr lang="en-US" baseline="0" dirty="0" smtClean="0"/>
              <a:t>-15000 transactions per week mostly during business hours</a:t>
            </a:r>
          </a:p>
          <a:p>
            <a:pPr>
              <a:buFontTx/>
              <a:buNone/>
            </a:pPr>
            <a:r>
              <a:rPr lang="en-US" baseline="0" dirty="0" smtClean="0"/>
              <a:t>-</a:t>
            </a:r>
          </a:p>
          <a:p>
            <a:pPr>
              <a:buFontTx/>
              <a:buChar char="-"/>
            </a:pPr>
            <a:endParaRPr lang="en-US" baseline="0" dirty="0" smtClean="0"/>
          </a:p>
          <a:p>
            <a:pPr>
              <a:buFontTx/>
              <a:buChar char="-"/>
            </a:pPr>
            <a:endParaRPr lang="en-US" dirty="0"/>
          </a:p>
        </p:txBody>
      </p:sp>
      <p:sp>
        <p:nvSpPr>
          <p:cNvPr id="4" name="Slide Number Placeholder 3"/>
          <p:cNvSpPr>
            <a:spLocks noGrp="1"/>
          </p:cNvSpPr>
          <p:nvPr>
            <p:ph type="sldNum" sz="quarter" idx="10"/>
          </p:nvPr>
        </p:nvSpPr>
        <p:spPr/>
        <p:txBody>
          <a:bodyPr/>
          <a:lstStyle/>
          <a:p>
            <a:pPr>
              <a:defRPr/>
            </a:pPr>
            <a:fld id="{30B54A9C-A286-4D15-969A-0F25B6B043F7}" type="slidenum">
              <a:rPr lang="en-US" smtClean="0"/>
              <a:pPr>
                <a:defRPr/>
              </a:pPr>
              <a:t>25</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-Structured XML file that validated with and XSD to populate</a:t>
            </a:r>
            <a:r>
              <a:rPr lang="en-US" baseline="0" dirty="0" smtClean="0"/>
              <a:t> the forms for client information and any reference data to be used,. It was combined into a single master XML file.</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-Data capture was done primarily with the Form guide wizard and at time using the PDF form. The shortest route was 3 panels all the up to 12 based on decision points. The Form guide used a custom Flex wrapper to house many of the common client side validation routines so in essence built a framework for other data capturing guides for future use.</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-An controller style orchestration for handling the various requests via the ASP front end serving up the guides and PDF</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-This controller also initiates the workflow process for data submission and routing and human centric exception handling</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Validation testing</a:t>
            </a:r>
          </a:p>
          <a:p>
            <a:endParaRPr lang="en-US" dirty="0"/>
          </a:p>
        </p:txBody>
      </p:sp>
      <p:sp>
        <p:nvSpPr>
          <p:cNvPr id="4" name="Slide Number Placeholder 3"/>
          <p:cNvSpPr>
            <a:spLocks noGrp="1"/>
          </p:cNvSpPr>
          <p:nvPr>
            <p:ph type="sldNum" sz="quarter" idx="10"/>
          </p:nvPr>
        </p:nvSpPr>
        <p:spPr/>
        <p:txBody>
          <a:bodyPr/>
          <a:lstStyle/>
          <a:p>
            <a:pPr>
              <a:defRPr/>
            </a:pPr>
            <a:fld id="{30B54A9C-A286-4D15-969A-0F25B6B043F7}" type="slidenum">
              <a:rPr lang="en-US" smtClean="0"/>
              <a:pPr>
                <a:defRPr/>
              </a:pPr>
              <a:t>26</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0B54A9C-A286-4D15-969A-0F25B6B043F7}" type="slidenum">
              <a:rPr lang="en-US" smtClean="0"/>
              <a:pPr>
                <a:defRPr/>
              </a:pPr>
              <a:t>27</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so a screen shot of the controller process. Basically a flag is sent to distinguish the</a:t>
            </a:r>
            <a:r>
              <a:rPr lang="en-US" baseline="0" dirty="0" smtClean="0"/>
              <a:t> </a:t>
            </a:r>
            <a:r>
              <a:rPr lang="en-US" dirty="0" smtClean="0"/>
              <a:t>route and sub process that needs to be called. This</a:t>
            </a:r>
            <a:r>
              <a:rPr lang="en-US" baseline="0" dirty="0" smtClean="0"/>
              <a:t> is a Short lived process</a:t>
            </a:r>
          </a:p>
          <a:p>
            <a:r>
              <a:rPr lang="en-US" baseline="0" dirty="0" smtClean="0"/>
              <a:t>-The controller is divided logical sections via the by </a:t>
            </a:r>
            <a:r>
              <a:rPr lang="en-US" baseline="0" dirty="0" err="1" smtClean="0"/>
              <a:t>swimlanes</a:t>
            </a:r>
            <a:endParaRPr lang="en-US" baseline="0" dirty="0" smtClean="0"/>
          </a:p>
        </p:txBody>
      </p:sp>
      <p:sp>
        <p:nvSpPr>
          <p:cNvPr id="4" name="Slide Number Placeholder 3"/>
          <p:cNvSpPr>
            <a:spLocks noGrp="1"/>
          </p:cNvSpPr>
          <p:nvPr>
            <p:ph type="sldNum" sz="quarter" idx="10"/>
          </p:nvPr>
        </p:nvSpPr>
        <p:spPr/>
        <p:txBody>
          <a:bodyPr/>
          <a:lstStyle/>
          <a:p>
            <a:pPr>
              <a:defRPr/>
            </a:pPr>
            <a:fld id="{30B54A9C-A286-4D15-969A-0F25B6B043F7}" type="slidenum">
              <a:rPr lang="en-US" smtClean="0"/>
              <a:pPr>
                <a:defRPr/>
              </a:pPr>
              <a:t>28</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is the solution architecture. 5 major</a:t>
            </a:r>
            <a:r>
              <a:rPr lang="en-US" baseline="0" dirty="0" smtClean="0"/>
              <a:t> areas. Channel, Application functions, Services, core system and external parties</a:t>
            </a:r>
          </a:p>
          <a:p>
            <a:r>
              <a:rPr lang="en-US" dirty="0" smtClean="0"/>
              <a:t>-Note the color</a:t>
            </a:r>
            <a:r>
              <a:rPr lang="en-US" baseline="0" dirty="0" smtClean="0"/>
              <a:t> coded areas. The green identifies what has changed, white what remains unchanged and red on </a:t>
            </a:r>
            <a:r>
              <a:rPr lang="en-US" baseline="0" dirty="0" err="1" smtClean="0"/>
              <a:t>whats</a:t>
            </a:r>
            <a:r>
              <a:rPr lang="en-US" baseline="0" dirty="0" smtClean="0"/>
              <a:t> new, basically Adobe LiveCycle. Yellow distinguish what has been sunset.</a:t>
            </a:r>
          </a:p>
          <a:p>
            <a:r>
              <a:rPr lang="en-US" baseline="0" smtClean="0"/>
              <a:t>-With </a:t>
            </a:r>
            <a:r>
              <a:rPr lang="en-US" baseline="0" dirty="0" smtClean="0"/>
              <a:t>this diagram, you can understand clearly the impact to your existing architecture and then identify the division of labor and who own want form an interaction perspective.</a:t>
            </a:r>
            <a:endParaRPr lang="en-US" dirty="0"/>
          </a:p>
        </p:txBody>
      </p:sp>
      <p:sp>
        <p:nvSpPr>
          <p:cNvPr id="4" name="Slide Number Placeholder 3"/>
          <p:cNvSpPr>
            <a:spLocks noGrp="1"/>
          </p:cNvSpPr>
          <p:nvPr>
            <p:ph type="sldNum" sz="quarter" idx="10"/>
          </p:nvPr>
        </p:nvSpPr>
        <p:spPr/>
        <p:txBody>
          <a:bodyPr/>
          <a:lstStyle/>
          <a:p>
            <a:pPr>
              <a:defRPr/>
            </a:pPr>
            <a:fld id="{30B54A9C-A286-4D15-969A-0F25B6B043F7}" type="slidenum">
              <a:rPr lang="en-US" smtClean="0"/>
              <a:pPr>
                <a:defRPr/>
              </a:pPr>
              <a:t>29</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0B54A9C-A286-4D15-969A-0F25B6B043F7}" type="slidenum">
              <a:rPr lang="en-US" smtClean="0"/>
              <a:pPr>
                <a:defRPr/>
              </a:pPr>
              <a:t>30</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-Some of their challenges</a:t>
            </a:r>
            <a:r>
              <a:rPr lang="en-US" baseline="0" dirty="0" smtClean="0"/>
              <a:t> are around paperwork was needed to get anything done.</a:t>
            </a:r>
          </a:p>
          <a:p>
            <a:pPr>
              <a:buFontTx/>
              <a:buChar char="-"/>
            </a:pPr>
            <a:r>
              <a:rPr lang="en-US" baseline="0" dirty="0" smtClean="0"/>
              <a:t>This involved huge mailing costs for distribution worldwide</a:t>
            </a:r>
          </a:p>
          <a:p>
            <a:pPr>
              <a:buFontTx/>
              <a:buChar char="-"/>
            </a:pPr>
            <a:r>
              <a:rPr lang="en-US" baseline="0" dirty="0" smtClean="0"/>
              <a:t>With international clients you need to be efficient on how data and forms are distributed.</a:t>
            </a:r>
          </a:p>
          <a:p>
            <a:pPr>
              <a:buFontTx/>
              <a:buChar char="-"/>
            </a:pPr>
            <a:r>
              <a:rPr lang="en-US" baseline="0" dirty="0" smtClean="0"/>
              <a:t>Need to send package via email for offline save and resume </a:t>
            </a:r>
            <a:r>
              <a:rPr lang="en-US" baseline="0" dirty="0" err="1" smtClean="0"/>
              <a:t>functionlaity</a:t>
            </a:r>
            <a:endParaRPr lang="en-US" baseline="0" dirty="0" smtClean="0"/>
          </a:p>
          <a:p>
            <a:pPr>
              <a:buFontTx/>
              <a:buChar char="-"/>
            </a:pPr>
            <a:r>
              <a:rPr lang="en-US" baseline="0" dirty="0" smtClean="0"/>
              <a:t>Secure submission and view of the document</a:t>
            </a:r>
          </a:p>
          <a:p>
            <a:pPr>
              <a:buFontTx/>
              <a:buChar char="-"/>
            </a:pPr>
            <a:r>
              <a:rPr lang="en-US" baseline="0" dirty="0" smtClean="0"/>
              <a:t>This is primarily due to the fact that client data in the form was sensitive</a:t>
            </a:r>
          </a:p>
          <a:p>
            <a:pPr>
              <a:buFontTx/>
              <a:buChar char="-"/>
            </a:pPr>
            <a:endParaRPr lang="en-US" baseline="0" dirty="0" smtClean="0"/>
          </a:p>
          <a:p>
            <a:pPr>
              <a:buFontTx/>
              <a:buChar char="-"/>
            </a:pPr>
            <a:endParaRPr lang="en-US" baseline="0" dirty="0" smtClean="0"/>
          </a:p>
          <a:p>
            <a:pPr>
              <a:buFontTx/>
              <a:buChar char="-"/>
            </a:pPr>
            <a:endParaRPr lang="en-US" baseline="0" dirty="0" smtClean="0"/>
          </a:p>
          <a:p>
            <a:pPr>
              <a:buFontTx/>
              <a:buChar char="-"/>
            </a:pPr>
            <a:endParaRPr lang="en-US" baseline="0" dirty="0" smtClean="0"/>
          </a:p>
          <a:p>
            <a:pPr>
              <a:buFontTx/>
              <a:buChar char="-"/>
            </a:pPr>
            <a:endParaRPr lang="en-US" dirty="0"/>
          </a:p>
        </p:txBody>
      </p:sp>
      <p:sp>
        <p:nvSpPr>
          <p:cNvPr id="4" name="Slide Number Placeholder 3"/>
          <p:cNvSpPr>
            <a:spLocks noGrp="1"/>
          </p:cNvSpPr>
          <p:nvPr>
            <p:ph type="sldNum" sz="quarter" idx="10"/>
          </p:nvPr>
        </p:nvSpPr>
        <p:spPr/>
        <p:txBody>
          <a:bodyPr/>
          <a:lstStyle/>
          <a:p>
            <a:pPr>
              <a:defRPr/>
            </a:pPr>
            <a:fld id="{30B54A9C-A286-4D15-969A-0F25B6B043F7}" type="slidenum">
              <a:rPr lang="en-US" smtClean="0"/>
              <a:pPr>
                <a:defRPr/>
              </a:pPr>
              <a:t>31</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-MVC – model view controller is a</a:t>
            </a:r>
            <a:r>
              <a:rPr lang="en-US" baseline="0" dirty="0" smtClean="0"/>
              <a:t> pattern developed in professional services for XFA based for </a:t>
            </a:r>
            <a:r>
              <a:rPr lang="en-US" baseline="0" dirty="0" err="1" smtClean="0"/>
              <a:t>sto</a:t>
            </a:r>
            <a:r>
              <a:rPr lang="en-US" baseline="0" dirty="0" smtClean="0"/>
              <a:t> hide pages and to allow data capture in a wizard style fashion</a:t>
            </a:r>
          </a:p>
          <a:p>
            <a:r>
              <a:rPr lang="en-US" baseline="0" dirty="0" smtClean="0"/>
              <a:t>-had support for multiple language</a:t>
            </a:r>
          </a:p>
          <a:p>
            <a:r>
              <a:rPr lang="en-US" baseline="0" dirty="0" smtClean="0"/>
              <a:t>-500 </a:t>
            </a:r>
            <a:r>
              <a:rPr lang="en-US" baseline="0" dirty="0" err="1" smtClean="0"/>
              <a:t>corp</a:t>
            </a:r>
            <a:r>
              <a:rPr lang="en-US" baseline="0" dirty="0" smtClean="0"/>
              <a:t> accounts and in regards to LiveCycle is low volume</a:t>
            </a:r>
          </a:p>
          <a:p>
            <a:r>
              <a:rPr lang="en-US" baseline="0" dirty="0" smtClean="0"/>
              <a:t>-</a:t>
            </a:r>
          </a:p>
          <a:p>
            <a:endParaRPr lang="en-US" dirty="0"/>
          </a:p>
        </p:txBody>
      </p:sp>
      <p:sp>
        <p:nvSpPr>
          <p:cNvPr id="4" name="Slide Number Placeholder 3"/>
          <p:cNvSpPr>
            <a:spLocks noGrp="1"/>
          </p:cNvSpPr>
          <p:nvPr>
            <p:ph type="sldNum" sz="quarter" idx="10"/>
          </p:nvPr>
        </p:nvSpPr>
        <p:spPr/>
        <p:txBody>
          <a:bodyPr/>
          <a:lstStyle/>
          <a:p>
            <a:pPr>
              <a:defRPr/>
            </a:pPr>
            <a:fld id="{30B54A9C-A286-4D15-969A-0F25B6B043F7}" type="slidenum">
              <a:rPr lang="en-US" smtClean="0"/>
              <a:pPr>
                <a:defRPr/>
              </a:pPr>
              <a:t>32</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-custom</a:t>
            </a:r>
            <a:r>
              <a:rPr lang="en-US" baseline="0" dirty="0" smtClean="0"/>
              <a:t> component were created to handle data submission into other system, manipulate the data and the creation of a password generator.</a:t>
            </a:r>
          </a:p>
          <a:p>
            <a:r>
              <a:rPr lang="en-US" dirty="0" smtClean="0"/>
              <a:t>-packaging of </a:t>
            </a:r>
            <a:r>
              <a:rPr lang="en-US" dirty="0" err="1" smtClean="0"/>
              <a:t>pdf’s</a:t>
            </a:r>
            <a:r>
              <a:rPr lang="en-US" dirty="0" smtClean="0"/>
              <a:t> into a single document via</a:t>
            </a:r>
            <a:r>
              <a:rPr lang="en-US" baseline="0" dirty="0" smtClean="0"/>
              <a:t> dynamically creating a DDX based on input </a:t>
            </a:r>
            <a:r>
              <a:rPr lang="en-US" baseline="0" dirty="0" err="1" smtClean="0"/>
              <a:t>prameers</a:t>
            </a:r>
            <a:r>
              <a:rPr lang="en-US" baseline="0" dirty="0" smtClean="0"/>
              <a:t>. DDX is the syntax used to assemble PDF’s and </a:t>
            </a:r>
            <a:r>
              <a:rPr lang="en-US" baseline="0" dirty="0" err="1" smtClean="0"/>
              <a:t>specifyc</a:t>
            </a:r>
            <a:r>
              <a:rPr lang="en-US" baseline="0" dirty="0" smtClean="0"/>
              <a:t> the order within the document package</a:t>
            </a:r>
          </a:p>
          <a:p>
            <a:r>
              <a:rPr lang="en-US" baseline="0" dirty="0" smtClean="0"/>
              <a:t>-reader extension is used to allow for digital signatures, offline save and resume and </a:t>
            </a:r>
            <a:r>
              <a:rPr lang="en-US" baseline="0" dirty="0" err="1" smtClean="0"/>
              <a:t>submiting</a:t>
            </a:r>
            <a:r>
              <a:rPr lang="en-US" baseline="0" dirty="0" smtClean="0"/>
              <a:t> data outside of the browser. A </a:t>
            </a:r>
            <a:r>
              <a:rPr lang="en-US" baseline="0" dirty="0" err="1" smtClean="0"/>
              <a:t>speretae</a:t>
            </a:r>
            <a:r>
              <a:rPr lang="en-US" baseline="0" dirty="0" smtClean="0"/>
              <a:t> orchestration was develop to pre-</a:t>
            </a:r>
            <a:r>
              <a:rPr lang="en-US" baseline="0" dirty="0" err="1" smtClean="0"/>
              <a:t>poputlate</a:t>
            </a:r>
            <a:r>
              <a:rPr lang="en-US" baseline="0" dirty="0" smtClean="0"/>
              <a:t> all forms.</a:t>
            </a:r>
          </a:p>
          <a:p>
            <a:pPr>
              <a:buFontTx/>
              <a:buChar char="-"/>
            </a:pPr>
            <a:r>
              <a:rPr lang="en-US" dirty="0" smtClean="0"/>
              <a:t>After the document was</a:t>
            </a:r>
            <a:r>
              <a:rPr lang="en-US" baseline="0" dirty="0" smtClean="0"/>
              <a:t> submit a copy for archiving PDF was generated using output to create a  version for document of record.</a:t>
            </a:r>
          </a:p>
          <a:p>
            <a:pPr>
              <a:buFontTx/>
              <a:buChar char="-"/>
            </a:pPr>
            <a:endParaRPr lang="en-US" dirty="0"/>
          </a:p>
        </p:txBody>
      </p:sp>
      <p:sp>
        <p:nvSpPr>
          <p:cNvPr id="4" name="Slide Number Placeholder 3"/>
          <p:cNvSpPr>
            <a:spLocks noGrp="1"/>
          </p:cNvSpPr>
          <p:nvPr>
            <p:ph type="sldNum" sz="quarter" idx="10"/>
          </p:nvPr>
        </p:nvSpPr>
        <p:spPr/>
        <p:txBody>
          <a:bodyPr/>
          <a:lstStyle/>
          <a:p>
            <a:pPr>
              <a:defRPr/>
            </a:pPr>
            <a:fld id="{30B54A9C-A286-4D15-969A-0F25B6B043F7}" type="slidenum">
              <a:rPr lang="en-US" smtClean="0"/>
              <a:pPr>
                <a:defRPr/>
              </a:pPr>
              <a:t>33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Architecture in my view</a:t>
            </a:r>
            <a:r>
              <a:rPr lang="en-US" baseline="0" dirty="0" smtClean="0"/>
              <a:t> and perspective is about connecting the dots. This is the approach I always take when tackling a solution.</a:t>
            </a:r>
          </a:p>
          <a:p>
            <a:r>
              <a:rPr lang="en-US" baseline="0" dirty="0" smtClean="0"/>
              <a:t>Identifying the dots, size of the dot, the characteristics of the each of dots, if they can be connected to and so on..</a:t>
            </a:r>
          </a:p>
          <a:p>
            <a:r>
              <a:rPr lang="en-US" baseline="0" dirty="0" smtClean="0"/>
              <a:t>Once the dots are connected, you can build out your solution with reduced risk and reduced complexity. </a:t>
            </a:r>
          </a:p>
          <a:p>
            <a:r>
              <a:rPr lang="en-US" baseline="0" dirty="0" smtClean="0"/>
              <a:t>In this example who can tell me what the end application looks like.</a:t>
            </a:r>
          </a:p>
          <a:p>
            <a:endParaRPr lang="en-US" dirty="0"/>
          </a:p>
        </p:txBody>
      </p:sp>
      <p:sp>
        <p:nvSpPr>
          <p:cNvPr id="4" name="Slide Number Placeholder 3"/>
          <p:cNvSpPr>
            <a:spLocks noGrp="1"/>
          </p:cNvSpPr>
          <p:nvPr>
            <p:ph type="sldNum" sz="quarter" idx="10"/>
          </p:nvPr>
        </p:nvSpPr>
        <p:spPr/>
        <p:txBody>
          <a:bodyPr/>
          <a:lstStyle/>
          <a:p>
            <a:pPr>
              <a:defRPr/>
            </a:pPr>
            <a:fld id="{30B54A9C-A286-4D15-969A-0F25B6B043F7}" type="slidenum">
              <a:rPr lang="en-US" smtClean="0"/>
              <a:pPr>
                <a:defRPr/>
              </a:pPr>
              <a:t>5</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-Navigation next</a:t>
            </a:r>
            <a:r>
              <a:rPr lang="en-US" baseline="0" dirty="0" smtClean="0"/>
              <a:t> and previous</a:t>
            </a:r>
            <a:endParaRPr lang="en-US" dirty="0" smtClean="0"/>
          </a:p>
          <a:p>
            <a:r>
              <a:rPr lang="en-US" dirty="0" smtClean="0"/>
              <a:t>-User navigation to a</a:t>
            </a:r>
            <a:r>
              <a:rPr lang="en-US" baseline="0" dirty="0" smtClean="0"/>
              <a:t> selected page</a:t>
            </a:r>
          </a:p>
          <a:p>
            <a:r>
              <a:rPr lang="en-US" baseline="0" dirty="0" smtClean="0"/>
              <a:t>-Data collection. Help</a:t>
            </a:r>
          </a:p>
          <a:p>
            <a:r>
              <a:rPr lang="en-US" baseline="0" dirty="0" smtClean="0"/>
              <a:t>-This form is done using Designer ES.</a:t>
            </a:r>
          </a:p>
          <a:p>
            <a:r>
              <a:rPr lang="en-US" baseline="0" dirty="0" smtClean="0"/>
              <a:t>-it uses a technique of hiding and display pages at the right time in order to control what is being displayed to the user.</a:t>
            </a:r>
          </a:p>
          <a:p>
            <a:r>
              <a:rPr lang="en-US" baseline="0" dirty="0" smtClean="0"/>
              <a:t>-great for several panels of data capture</a:t>
            </a:r>
          </a:p>
          <a:p>
            <a:r>
              <a:rPr lang="en-US" baseline="0" dirty="0" smtClean="0"/>
              <a:t>-</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30B54A9C-A286-4D15-969A-0F25B6B043F7}" type="slidenum">
              <a:rPr lang="en-US" smtClean="0"/>
              <a:pPr>
                <a:defRPr/>
              </a:pPr>
              <a:t>35</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-Same as the above screen</a:t>
            </a:r>
            <a:r>
              <a:rPr lang="en-US" baseline="0" dirty="0" smtClean="0"/>
              <a:t> but using a different language</a:t>
            </a:r>
            <a:endParaRPr lang="en-US" dirty="0" smtClean="0"/>
          </a:p>
          <a:p>
            <a:r>
              <a:rPr lang="en-US" dirty="0" smtClean="0"/>
              <a:t>Text is dynamically added based on</a:t>
            </a:r>
            <a:r>
              <a:rPr lang="en-US" baseline="0" dirty="0" smtClean="0"/>
              <a:t> language, </a:t>
            </a:r>
            <a:r>
              <a:rPr lang="en-US" baseline="0" dirty="0" err="1" smtClean="0"/>
              <a:t>laugauge</a:t>
            </a:r>
            <a:r>
              <a:rPr lang="en-US" baseline="0" dirty="0" smtClean="0"/>
              <a:t> is separated from the presentation and </a:t>
            </a:r>
            <a:r>
              <a:rPr lang="en-US" baseline="0" dirty="0" err="1" smtClean="0"/>
              <a:t>drivenat</a:t>
            </a:r>
            <a:r>
              <a:rPr lang="en-US" baseline="0" dirty="0" smtClean="0"/>
              <a:t> the time of merge with </a:t>
            </a:r>
            <a:r>
              <a:rPr lang="en-US" baseline="0" dirty="0" err="1" smtClean="0"/>
              <a:t>FormsES</a:t>
            </a:r>
            <a:endParaRPr lang="en-US" baseline="0" dirty="0" smtClean="0"/>
          </a:p>
          <a:p>
            <a:r>
              <a:rPr lang="en-US" baseline="0" dirty="0" smtClean="0"/>
              <a:t>-</a:t>
            </a:r>
          </a:p>
        </p:txBody>
      </p:sp>
      <p:sp>
        <p:nvSpPr>
          <p:cNvPr id="4" name="Slide Number Placeholder 3"/>
          <p:cNvSpPr>
            <a:spLocks noGrp="1"/>
          </p:cNvSpPr>
          <p:nvPr>
            <p:ph type="sldNum" sz="quarter" idx="10"/>
          </p:nvPr>
        </p:nvSpPr>
        <p:spPr/>
        <p:txBody>
          <a:bodyPr/>
          <a:lstStyle/>
          <a:p>
            <a:pPr>
              <a:defRPr/>
            </a:pPr>
            <a:fld id="{30B54A9C-A286-4D15-969A-0F25B6B043F7}" type="slidenum">
              <a:rPr lang="en-US" smtClean="0"/>
              <a:pPr>
                <a:defRPr/>
              </a:pPr>
              <a:t>36</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-Referred to as the smart form application. This is one of many diagrams but for simplicity</a:t>
            </a:r>
            <a:r>
              <a:rPr lang="en-US" baseline="0" dirty="0" smtClean="0"/>
              <a:t> sake will show you only this one.</a:t>
            </a:r>
            <a:endParaRPr lang="en-US" dirty="0" smtClean="0"/>
          </a:p>
          <a:p>
            <a:r>
              <a:rPr lang="en-US" dirty="0" smtClean="0"/>
              <a:t>-Invoked via a </a:t>
            </a:r>
            <a:r>
              <a:rPr lang="en-US" dirty="0" err="1" smtClean="0"/>
              <a:t>servlet</a:t>
            </a:r>
            <a:r>
              <a:rPr lang="en-US" dirty="0" smtClean="0"/>
              <a:t> to create</a:t>
            </a:r>
            <a:r>
              <a:rPr lang="en-US" baseline="0" dirty="0" smtClean="0"/>
              <a:t> a level of abstraction.</a:t>
            </a:r>
          </a:p>
          <a:p>
            <a:r>
              <a:rPr lang="en-US" baseline="0" dirty="0" smtClean="0"/>
              <a:t>-using the exposed SOAP endpoint form ES, a generic form rendering service was created. This provides a foundation for which other forms can be rendered.</a:t>
            </a:r>
          </a:p>
          <a:p>
            <a:r>
              <a:rPr lang="en-US" baseline="0" dirty="0" smtClean="0"/>
              <a:t>-A few custom components have been developed.  Like the password generator and data manipulation components and configuration components.</a:t>
            </a:r>
          </a:p>
          <a:p>
            <a:r>
              <a:rPr lang="en-US" baseline="0" dirty="0" smtClean="0"/>
              <a:t>-all templates and assets are stored in the repository, version controlled and tagged with a description</a:t>
            </a:r>
          </a:p>
          <a:p>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30B54A9C-A286-4D15-969A-0F25B6B043F7}" type="slidenum">
              <a:rPr lang="en-US" smtClean="0"/>
              <a:pPr>
                <a:defRPr/>
              </a:pPr>
              <a:t>37</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-Large agency</a:t>
            </a:r>
            <a:r>
              <a:rPr lang="en-US" baseline="0" dirty="0" smtClean="0"/>
              <a:t> in the US of a 10’s of thousands of employees</a:t>
            </a:r>
          </a:p>
          <a:p>
            <a:r>
              <a:rPr lang="en-US" baseline="0" dirty="0" smtClean="0"/>
              <a:t>-They approach our government team as the technology they currently had in house didn’t really meet their needs and wasn’t flexible</a:t>
            </a:r>
          </a:p>
          <a:p>
            <a:r>
              <a:rPr lang="en-US" baseline="0" dirty="0" smtClean="0"/>
              <a:t>-</a:t>
            </a:r>
          </a:p>
          <a:p>
            <a:endParaRPr lang="en-US" dirty="0"/>
          </a:p>
        </p:txBody>
      </p:sp>
      <p:sp>
        <p:nvSpPr>
          <p:cNvPr id="4" name="Slide Number Placeholder 3"/>
          <p:cNvSpPr>
            <a:spLocks noGrp="1"/>
          </p:cNvSpPr>
          <p:nvPr>
            <p:ph type="sldNum" sz="quarter" idx="10"/>
          </p:nvPr>
        </p:nvSpPr>
        <p:spPr/>
        <p:txBody>
          <a:bodyPr/>
          <a:lstStyle/>
          <a:p>
            <a:pPr>
              <a:defRPr/>
            </a:pPr>
            <a:fld id="{30B54A9C-A286-4D15-969A-0F25B6B043F7}" type="slidenum">
              <a:rPr lang="en-US" smtClean="0"/>
              <a:pPr>
                <a:defRPr/>
              </a:pPr>
              <a:t>38</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compelling factor</a:t>
            </a:r>
            <a:r>
              <a:rPr lang="en-US" baseline="0" dirty="0" smtClean="0"/>
              <a:t> doing this application was just </a:t>
            </a:r>
            <a:r>
              <a:rPr lang="en-US" baseline="0" dirty="0" err="1" smtClean="0"/>
              <a:t>adhading</a:t>
            </a:r>
            <a:r>
              <a:rPr lang="en-US" baseline="0" dirty="0" smtClean="0"/>
              <a:t> to the paperwork elimination act but to truly streamline paper based process</a:t>
            </a:r>
          </a:p>
          <a:p>
            <a:r>
              <a:rPr lang="en-US" baseline="0" dirty="0" smtClean="0"/>
              <a:t>-the current process was lengthy to fill out, no tracking and wasteful form and overall efficiency perspective.</a:t>
            </a:r>
          </a:p>
          <a:p>
            <a:r>
              <a:rPr lang="en-US" baseline="0" dirty="0" smtClean="0"/>
              <a:t>-~70 thousand application are being processed each month and wasn’t tracked or data being validated</a:t>
            </a:r>
          </a:p>
          <a:p>
            <a:r>
              <a:rPr lang="en-US" baseline="0" dirty="0" smtClean="0"/>
              <a:t>-tracking and obtaining status on each of the forms was next to impossible to track or locate unless you new the right person to call.</a:t>
            </a:r>
          </a:p>
          <a:p>
            <a:r>
              <a:rPr lang="en-US" baseline="0" dirty="0" smtClean="0"/>
              <a:t>-after the form was completed it was manually scanned to a tiff image. Just think about they had staff just to take the batches of forms that came in daily and each page would get scanned into a tiff image for archiving purposes.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30B54A9C-A286-4D15-969A-0F25B6B043F7}" type="slidenum">
              <a:rPr lang="en-US" smtClean="0"/>
              <a:pPr>
                <a:defRPr/>
              </a:pPr>
              <a:t>39</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-After</a:t>
            </a:r>
            <a:r>
              <a:rPr lang="en-US" baseline="0" dirty="0" smtClean="0"/>
              <a:t> our analysis 90 forms needed to be converted over to the XDP format. Most of the forms were in word for the purposes of printing/</a:t>
            </a:r>
          </a:p>
          <a:p>
            <a:pPr>
              <a:buFontTx/>
              <a:buChar char="-"/>
            </a:pPr>
            <a:r>
              <a:rPr lang="en-US" baseline="0" dirty="0" smtClean="0"/>
              <a:t>There were 6 distinct workflow process to for the 90 forms to be routed, basically updating various backend systems like DB’s, mainframes etc.</a:t>
            </a:r>
          </a:p>
          <a:p>
            <a:pPr>
              <a:buFontTx/>
              <a:buChar char="-"/>
            </a:pPr>
            <a:r>
              <a:rPr lang="en-US" baseline="0" dirty="0" smtClean="0"/>
              <a:t>7000 users in 2 different user directories. So you need to consider if users are on both directory. Access from within and outside of the firewall.</a:t>
            </a:r>
            <a:endParaRPr lang="en-US" baseline="0" smtClean="0"/>
          </a:p>
          <a:p>
            <a:pPr>
              <a:buFontTx/>
              <a:buChar char="-"/>
            </a:pPr>
            <a:endParaRPr lang="en-US" baseline="0" dirty="0" smtClean="0"/>
          </a:p>
          <a:p>
            <a:pPr>
              <a:buFontTx/>
              <a:buChar char="-"/>
            </a:pPr>
            <a:endParaRPr lang="en-US" baseline="0" dirty="0" smtClean="0"/>
          </a:p>
          <a:p>
            <a:pPr>
              <a:buFontTx/>
              <a:buChar char="-"/>
            </a:pPr>
            <a:endParaRPr lang="en-US" dirty="0"/>
          </a:p>
        </p:txBody>
      </p:sp>
      <p:sp>
        <p:nvSpPr>
          <p:cNvPr id="4" name="Slide Number Placeholder 3"/>
          <p:cNvSpPr>
            <a:spLocks noGrp="1"/>
          </p:cNvSpPr>
          <p:nvPr>
            <p:ph type="sldNum" sz="quarter" idx="10"/>
          </p:nvPr>
        </p:nvSpPr>
        <p:spPr/>
        <p:txBody>
          <a:bodyPr/>
          <a:lstStyle/>
          <a:p>
            <a:pPr>
              <a:defRPr/>
            </a:pPr>
            <a:fld id="{30B54A9C-A286-4D15-969A-0F25B6B043F7}" type="slidenum">
              <a:rPr lang="en-US" smtClean="0"/>
              <a:pPr>
                <a:defRPr/>
              </a:pPr>
              <a:t>40</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solution with</a:t>
            </a:r>
            <a:r>
              <a:rPr lang="en-US" baseline="0" dirty="0" smtClean="0"/>
              <a:t> </a:t>
            </a:r>
            <a:r>
              <a:rPr lang="en-US" baseline="0" dirty="0" err="1" smtClean="0"/>
              <a:t>livecycle</a:t>
            </a:r>
            <a:r>
              <a:rPr lang="en-US" baseline="0" dirty="0" smtClean="0"/>
              <a:t> looks like the following</a:t>
            </a:r>
          </a:p>
          <a:p>
            <a:r>
              <a:rPr lang="en-US" baseline="0" dirty="0" smtClean="0"/>
              <a:t>-Customized workspace to view forms rather than processes. </a:t>
            </a:r>
          </a:p>
          <a:p>
            <a:r>
              <a:rPr lang="en-US" baseline="0" dirty="0" smtClean="0"/>
              <a:t>-Forms are now submitted via </a:t>
            </a:r>
            <a:r>
              <a:rPr lang="en-US" baseline="0" dirty="0" err="1" smtClean="0"/>
              <a:t>worksapce</a:t>
            </a:r>
            <a:r>
              <a:rPr lang="en-US" baseline="0" dirty="0" smtClean="0"/>
              <a:t> and starts the appropriate process and then can be </a:t>
            </a:r>
            <a:r>
              <a:rPr lang="en-US" baseline="0" dirty="0" err="1" smtClean="0"/>
              <a:t>tarcked</a:t>
            </a:r>
            <a:r>
              <a:rPr lang="en-US" baseline="0" dirty="0" smtClean="0"/>
              <a:t> accordingly</a:t>
            </a:r>
          </a:p>
          <a:p>
            <a:pPr>
              <a:buFontTx/>
              <a:buChar char="-"/>
            </a:pPr>
            <a:r>
              <a:rPr lang="en-US" baseline="0" dirty="0" smtClean="0"/>
              <a:t>PDF G was used to convert the final signed </a:t>
            </a:r>
            <a:r>
              <a:rPr lang="en-US" baseline="0" dirty="0" err="1" smtClean="0"/>
              <a:t>verion</a:t>
            </a:r>
            <a:r>
              <a:rPr lang="en-US" baseline="0" dirty="0" smtClean="0"/>
              <a:t> </a:t>
            </a:r>
            <a:r>
              <a:rPr lang="en-US" baseline="0" dirty="0" err="1" smtClean="0"/>
              <a:t>ofteh</a:t>
            </a:r>
            <a:r>
              <a:rPr lang="en-US" baseline="0" dirty="0" smtClean="0"/>
              <a:t> PDF over to TIFF and </a:t>
            </a:r>
            <a:r>
              <a:rPr lang="en-US" baseline="0" dirty="0" err="1" smtClean="0"/>
              <a:t>intgration</a:t>
            </a:r>
            <a:r>
              <a:rPr lang="en-US" baseline="0" dirty="0" smtClean="0"/>
              <a:t> with their backend system for archiving</a:t>
            </a:r>
          </a:p>
          <a:p>
            <a:pPr>
              <a:buFontTx/>
              <a:buChar char="-"/>
            </a:pPr>
            <a:r>
              <a:rPr lang="en-US" baseline="0" dirty="0" smtClean="0"/>
              <a:t>Forms were all 508 </a:t>
            </a:r>
            <a:r>
              <a:rPr lang="en-US" baseline="0" dirty="0" err="1" smtClean="0"/>
              <a:t>complinat</a:t>
            </a:r>
            <a:r>
              <a:rPr lang="en-US" baseline="0" dirty="0" smtClean="0"/>
              <a:t> so test using Jaws </a:t>
            </a:r>
            <a:r>
              <a:rPr lang="en-US" baseline="0" smtClean="0"/>
              <a:t>was needed.</a:t>
            </a:r>
            <a:endParaRPr lang="en-US" baseline="0" dirty="0" smtClean="0"/>
          </a:p>
        </p:txBody>
      </p:sp>
      <p:sp>
        <p:nvSpPr>
          <p:cNvPr id="4" name="Slide Number Placeholder 3"/>
          <p:cNvSpPr>
            <a:spLocks noGrp="1"/>
          </p:cNvSpPr>
          <p:nvPr>
            <p:ph type="sldNum" sz="quarter" idx="10"/>
          </p:nvPr>
        </p:nvSpPr>
        <p:spPr/>
        <p:txBody>
          <a:bodyPr/>
          <a:lstStyle/>
          <a:p>
            <a:pPr>
              <a:defRPr/>
            </a:pPr>
            <a:fld id="{30B54A9C-A286-4D15-969A-0F25B6B043F7}" type="slidenum">
              <a:rPr lang="en-US" smtClean="0"/>
              <a:pPr>
                <a:defRPr/>
              </a:pPr>
              <a:t>41</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Process management</a:t>
            </a:r>
          </a:p>
          <a:p>
            <a:r>
              <a:rPr lang="en-US" dirty="0" smtClean="0"/>
              <a:t>Forms</a:t>
            </a:r>
          </a:p>
          <a:p>
            <a:r>
              <a:rPr lang="en-US" dirty="0" smtClean="0"/>
              <a:t>PDF-G</a:t>
            </a:r>
          </a:p>
          <a:p>
            <a:r>
              <a:rPr lang="en-US" dirty="0" smtClean="0"/>
              <a:t>RE</a:t>
            </a:r>
          </a:p>
          <a:p>
            <a:r>
              <a:rPr lang="en-US" dirty="0" smtClean="0"/>
              <a:t>Output</a:t>
            </a:r>
          </a:p>
          <a:p>
            <a:endParaRPr lang="en-US" dirty="0" smtClean="0"/>
          </a:p>
        </p:txBody>
      </p:sp>
      <p:sp>
        <p:nvSpPr>
          <p:cNvPr id="4" name="Slide Number Placeholder 3"/>
          <p:cNvSpPr>
            <a:spLocks noGrp="1"/>
          </p:cNvSpPr>
          <p:nvPr>
            <p:ph type="sldNum" sz="quarter" idx="10"/>
          </p:nvPr>
        </p:nvSpPr>
        <p:spPr/>
        <p:txBody>
          <a:bodyPr/>
          <a:lstStyle/>
          <a:p>
            <a:pPr>
              <a:defRPr/>
            </a:pPr>
            <a:fld id="{30B54A9C-A286-4D15-969A-0F25B6B043F7}" type="slidenum">
              <a:rPr lang="en-US" smtClean="0"/>
              <a:pPr>
                <a:defRPr/>
              </a:pPr>
              <a:t>42</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is a screen shot of workspace out of the box. Tabs on the top, process categories on the right hand side and thumbnail view</a:t>
            </a:r>
            <a:r>
              <a:rPr lang="en-US" baseline="0" dirty="0" smtClean="0"/>
              <a:t> in the main part of the screen</a:t>
            </a:r>
            <a:endParaRPr lang="en-US" dirty="0"/>
          </a:p>
        </p:txBody>
      </p:sp>
      <p:sp>
        <p:nvSpPr>
          <p:cNvPr id="4" name="Slide Number Placeholder 3"/>
          <p:cNvSpPr>
            <a:spLocks noGrp="1"/>
          </p:cNvSpPr>
          <p:nvPr>
            <p:ph type="sldNum" sz="quarter" idx="10"/>
          </p:nvPr>
        </p:nvSpPr>
        <p:spPr/>
        <p:txBody>
          <a:bodyPr/>
          <a:lstStyle/>
          <a:p>
            <a:pPr>
              <a:defRPr/>
            </a:pPr>
            <a:fld id="{30B54A9C-A286-4D15-969A-0F25B6B043F7}" type="slidenum">
              <a:rPr lang="en-US" smtClean="0"/>
              <a:pPr>
                <a:defRPr/>
              </a:pPr>
              <a:t>43</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is</a:t>
            </a:r>
            <a:r>
              <a:rPr lang="en-US" baseline="0" dirty="0" smtClean="0"/>
              <a:t> the customized version that is basically a forms management </a:t>
            </a:r>
            <a:r>
              <a:rPr lang="en-US" baseline="0" dirty="0" err="1" smtClean="0"/>
              <a:t>ui</a:t>
            </a:r>
            <a:endParaRPr lang="en-US" baseline="0" dirty="0" smtClean="0"/>
          </a:p>
          <a:p>
            <a:r>
              <a:rPr lang="en-US" baseline="0" dirty="0" smtClean="0"/>
              <a:t>-tree structure to search and navigate the appropriate forms to select and fill-out.</a:t>
            </a:r>
          </a:p>
          <a:p>
            <a:r>
              <a:rPr lang="en-US" baseline="0" dirty="0" smtClean="0"/>
              <a:t>-When the user clicks on the form tree on the left hand side, the PDF will appear on the right hand side</a:t>
            </a:r>
          </a:p>
          <a:p>
            <a:r>
              <a:rPr lang="en-US" baseline="0" smtClean="0"/>
              <a:t>-</a:t>
            </a:r>
            <a:endParaRPr lang="en-US" dirty="0"/>
          </a:p>
        </p:txBody>
      </p:sp>
      <p:sp>
        <p:nvSpPr>
          <p:cNvPr id="4" name="Slide Number Placeholder 3"/>
          <p:cNvSpPr>
            <a:spLocks noGrp="1"/>
          </p:cNvSpPr>
          <p:nvPr>
            <p:ph type="sldNum" sz="quarter" idx="10"/>
          </p:nvPr>
        </p:nvSpPr>
        <p:spPr/>
        <p:txBody>
          <a:bodyPr/>
          <a:lstStyle/>
          <a:p>
            <a:pPr>
              <a:defRPr/>
            </a:pPr>
            <a:fld id="{30B54A9C-A286-4D15-969A-0F25B6B043F7}" type="slidenum">
              <a:rPr lang="en-US" smtClean="0"/>
              <a:pPr>
                <a:defRPr/>
              </a:pPr>
              <a:t>44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0B54A9C-A286-4D15-969A-0F25B6B043F7}" type="slidenum">
              <a:rPr lang="en-US" smtClean="0"/>
              <a:pPr>
                <a:defRPr/>
              </a:pPr>
              <a:t>6</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is a fairly typical setup of LiveCycle within a 3 tier architecture. </a:t>
            </a:r>
          </a:p>
          <a:p>
            <a:r>
              <a:rPr lang="en-US" dirty="0" smtClean="0"/>
              <a:t>-What I like to refer to it as the toaster</a:t>
            </a:r>
            <a:r>
              <a:rPr lang="en-US" baseline="0" dirty="0" smtClean="0"/>
              <a:t> style. In this case 4 slices</a:t>
            </a:r>
          </a:p>
          <a:p>
            <a:r>
              <a:rPr lang="en-US" dirty="0" smtClean="0"/>
              <a:t>-The only major difference here is the separation of Rights Management and Digital</a:t>
            </a:r>
            <a:r>
              <a:rPr lang="en-US" baseline="0" dirty="0" smtClean="0"/>
              <a:t> signature into its own environment. I have seen this approach within many security concise clients in the past.</a:t>
            </a:r>
            <a:endParaRPr lang="en-US" dirty="0"/>
          </a:p>
        </p:txBody>
      </p:sp>
      <p:sp>
        <p:nvSpPr>
          <p:cNvPr id="4" name="Slide Number Placeholder 3"/>
          <p:cNvSpPr>
            <a:spLocks noGrp="1"/>
          </p:cNvSpPr>
          <p:nvPr>
            <p:ph type="sldNum" sz="quarter" idx="10"/>
          </p:nvPr>
        </p:nvSpPr>
        <p:spPr/>
        <p:txBody>
          <a:bodyPr/>
          <a:lstStyle/>
          <a:p>
            <a:pPr>
              <a:defRPr/>
            </a:pPr>
            <a:fld id="{30B54A9C-A286-4D15-969A-0F25B6B043F7}" type="slidenum">
              <a:rPr lang="en-US" smtClean="0"/>
              <a:pPr>
                <a:defRPr/>
              </a:pPr>
              <a:t>45</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30B54A9C-A286-4D15-969A-0F25B6B043F7}" type="slidenum">
              <a:rPr lang="en-US" smtClean="0"/>
              <a:pPr>
                <a:defRPr/>
              </a:pPr>
              <a:t>47</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30B54A9C-A286-4D15-969A-0F25B6B043F7}" type="slidenum">
              <a:rPr lang="en-US" smtClean="0"/>
              <a:pPr>
                <a:defRPr/>
              </a:pPr>
              <a:t>49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5 major component</a:t>
            </a:r>
            <a:r>
              <a:rPr lang="en-US" baseline="0" dirty="0" smtClean="0"/>
              <a:t> areas or </a:t>
            </a:r>
            <a:r>
              <a:rPr lang="en-US" dirty="0" smtClean="0"/>
              <a:t>modules</a:t>
            </a:r>
          </a:p>
          <a:p>
            <a:r>
              <a:rPr lang="en-US" dirty="0" smtClean="0"/>
              <a:t>-They are Data capture, as the name indicates is</a:t>
            </a:r>
            <a:r>
              <a:rPr lang="en-US" baseline="0" dirty="0" smtClean="0"/>
              <a:t> around capturing data electronically</a:t>
            </a:r>
            <a:endParaRPr lang="en-US" dirty="0" smtClean="0"/>
          </a:p>
          <a:p>
            <a:r>
              <a:rPr lang="en-US" dirty="0" smtClean="0"/>
              <a:t>-Information assurance around security digital signatures,</a:t>
            </a:r>
          </a:p>
          <a:p>
            <a:r>
              <a:rPr lang="en-US" dirty="0" smtClean="0"/>
              <a:t>-Document output</a:t>
            </a:r>
            <a:r>
              <a:rPr lang="en-US" baseline="0" dirty="0" smtClean="0"/>
              <a:t> as the icon indicates are components that provide server-side printing or the creation of non-interactive PDF generation ,</a:t>
            </a:r>
          </a:p>
          <a:p>
            <a:r>
              <a:rPr lang="en-US" baseline="0" dirty="0" smtClean="0"/>
              <a:t>-Process management is around human centric workflows and monitoring</a:t>
            </a:r>
          </a:p>
          <a:p>
            <a:r>
              <a:rPr lang="en-US" baseline="0" dirty="0" smtClean="0"/>
              <a:t>And last but not least is the good old filling cabinet, content services to store/archive your documents of record</a:t>
            </a:r>
            <a:endParaRPr lang="en-US" dirty="0"/>
          </a:p>
        </p:txBody>
      </p:sp>
      <p:sp>
        <p:nvSpPr>
          <p:cNvPr id="4" name="Slide Number Placeholder 3"/>
          <p:cNvSpPr>
            <a:spLocks noGrp="1"/>
          </p:cNvSpPr>
          <p:nvPr>
            <p:ph type="sldNum" sz="quarter" idx="10"/>
          </p:nvPr>
        </p:nvSpPr>
        <p:spPr/>
        <p:txBody>
          <a:bodyPr/>
          <a:lstStyle/>
          <a:p>
            <a:pPr>
              <a:defRPr/>
            </a:pPr>
            <a:fld id="{30B54A9C-A286-4D15-969A-0F25B6B043F7}" type="slidenum">
              <a:rPr lang="en-US" smtClean="0"/>
              <a:pPr>
                <a:defRPr/>
              </a:pPr>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-Just to run through</a:t>
            </a:r>
            <a:r>
              <a:rPr lang="en-US" baseline="0" dirty="0" smtClean="0"/>
              <a:t> these various components at a high level and for anyone new to </a:t>
            </a:r>
            <a:r>
              <a:rPr lang="en-US" baseline="0" dirty="0" err="1" smtClean="0"/>
              <a:t>livecycle</a:t>
            </a:r>
            <a:r>
              <a:rPr lang="en-US" baseline="0" dirty="0" smtClean="0"/>
              <a:t> to make you ware of what's available with the suite of products.</a:t>
            </a:r>
          </a:p>
          <a:p>
            <a:r>
              <a:rPr lang="en-US" baseline="0" dirty="0" smtClean="0"/>
              <a:t>-These components are all provided out of the box</a:t>
            </a:r>
          </a:p>
          <a:p>
            <a:r>
              <a:rPr lang="en-US" baseline="0" dirty="0" smtClean="0"/>
              <a:t>-Run through the components at a high level</a:t>
            </a:r>
          </a:p>
          <a:p>
            <a:endParaRPr lang="en-US" dirty="0"/>
          </a:p>
        </p:txBody>
      </p:sp>
      <p:sp>
        <p:nvSpPr>
          <p:cNvPr id="4" name="Slide Number Placeholder 3"/>
          <p:cNvSpPr>
            <a:spLocks noGrp="1"/>
          </p:cNvSpPr>
          <p:nvPr>
            <p:ph type="sldNum" sz="quarter" idx="10"/>
          </p:nvPr>
        </p:nvSpPr>
        <p:spPr/>
        <p:txBody>
          <a:bodyPr/>
          <a:lstStyle/>
          <a:p>
            <a:pPr>
              <a:defRPr/>
            </a:pPr>
            <a:fld id="{30B54A9C-A286-4D15-969A-0F25B6B043F7}" type="slidenum">
              <a:rPr lang="en-US" smtClean="0"/>
              <a:pPr>
                <a:defRPr/>
              </a:pPr>
              <a:t>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30B54A9C-A286-4D15-969A-0F25B6B043F7}" type="slidenum">
              <a:rPr lang="en-US" smtClean="0"/>
              <a:pPr>
                <a:defRPr/>
              </a:pPr>
              <a:t>10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inbound</a:t>
            </a:r>
            <a:endParaRPr lang="en-US" dirty="0"/>
          </a:p>
        </p:txBody>
      </p:sp>
      <p:sp>
        <p:nvSpPr>
          <p:cNvPr id="4" name="Slide Number Placeholder 3"/>
          <p:cNvSpPr>
            <a:spLocks noGrp="1"/>
          </p:cNvSpPr>
          <p:nvPr>
            <p:ph type="sldNum" sz="quarter" idx="10"/>
          </p:nvPr>
        </p:nvSpPr>
        <p:spPr/>
        <p:txBody>
          <a:bodyPr/>
          <a:lstStyle/>
          <a:p>
            <a:pPr>
              <a:defRPr/>
            </a:pPr>
            <a:fld id="{30B54A9C-A286-4D15-969A-0F25B6B043F7}" type="slidenum">
              <a:rPr lang="en-US" smtClean="0"/>
              <a:pPr>
                <a:defRPr/>
              </a:pPr>
              <a:t>11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outbound</a:t>
            </a:r>
            <a:endParaRPr lang="en-US" dirty="0"/>
          </a:p>
        </p:txBody>
      </p:sp>
      <p:sp>
        <p:nvSpPr>
          <p:cNvPr id="4" name="Slide Number Placeholder 3"/>
          <p:cNvSpPr>
            <a:spLocks noGrp="1"/>
          </p:cNvSpPr>
          <p:nvPr>
            <p:ph type="sldNum" sz="quarter" idx="10"/>
          </p:nvPr>
        </p:nvSpPr>
        <p:spPr/>
        <p:txBody>
          <a:bodyPr/>
          <a:lstStyle/>
          <a:p>
            <a:pPr>
              <a:defRPr/>
            </a:pPr>
            <a:fld id="{30B54A9C-A286-4D15-969A-0F25B6B043F7}" type="slidenum">
              <a:rPr lang="en-US" smtClean="0"/>
              <a:pPr>
                <a:defRPr/>
              </a:pPr>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descr="cover_01_type.png"/>
          <p:cNvPicPr>
            <a:picLocks noChangeAspect="1"/>
          </p:cNvPicPr>
          <p:nvPr userDrawn="1"/>
        </p:nvPicPr>
        <p:blipFill>
          <a:blip r:embed="rId2" cstate="print"/>
          <a:srcRect l="13166"/>
          <a:stretch>
            <a:fillRect/>
          </a:stretch>
        </p:blipFill>
        <p:spPr>
          <a:xfrm>
            <a:off x="0" y="0"/>
            <a:ext cx="9144000" cy="6858000"/>
          </a:xfrm>
          <a:prstGeom prst="rect">
            <a:avLst/>
          </a:prstGeom>
        </p:spPr>
      </p:pic>
      <p:sp>
        <p:nvSpPr>
          <p:cNvPr id="69634" name="Rectangle 2"/>
          <p:cNvSpPr>
            <a:spLocks noGrp="1" noChangeArrowheads="1"/>
          </p:cNvSpPr>
          <p:nvPr>
            <p:ph type="ctrTitle" sz="quarter"/>
          </p:nvPr>
        </p:nvSpPr>
        <p:spPr>
          <a:xfrm>
            <a:off x="439049" y="807401"/>
            <a:ext cx="4195763" cy="1090403"/>
          </a:xfrm>
        </p:spPr>
        <p:txBody>
          <a:bodyPr lIns="91440" tIns="45720" rIns="91440" bIns="45720"/>
          <a:lstStyle>
            <a:lvl1pPr>
              <a:lnSpc>
                <a:spcPct val="100000"/>
              </a:lnSpc>
              <a:defRPr sz="2800">
                <a:solidFill>
                  <a:schemeClr val="bg1">
                    <a:lumMod val="85000"/>
                    <a:lumOff val="15000"/>
                  </a:schemeClr>
                </a:solidFill>
              </a:defRPr>
            </a:lvl1pPr>
          </a:lstStyle>
          <a:p>
            <a:r>
              <a:rPr lang="en-US" dirty="0"/>
              <a:t>Click to edit Master title style</a:t>
            </a:r>
          </a:p>
        </p:txBody>
      </p:sp>
      <p:sp>
        <p:nvSpPr>
          <p:cNvPr id="69635" name="Rectangle 3"/>
          <p:cNvSpPr>
            <a:spLocks noGrp="1" noChangeArrowheads="1"/>
          </p:cNvSpPr>
          <p:nvPr>
            <p:ph type="subTitle" sz="quarter" idx="1"/>
          </p:nvPr>
        </p:nvSpPr>
        <p:spPr>
          <a:xfrm>
            <a:off x="439049" y="1889184"/>
            <a:ext cx="3455988" cy="1589829"/>
          </a:xfrm>
          <a:ln/>
        </p:spPr>
        <p:txBody>
          <a:bodyPr lIns="91440" tIns="45720" rIns="91440" bIns="45720"/>
          <a:lstStyle>
            <a:lvl1pPr marL="0" indent="0">
              <a:buFont typeface="Wingdings" pitchFamily="2" charset="2"/>
              <a:buNone/>
              <a:tabLst/>
              <a:defRPr sz="2000">
                <a:solidFill>
                  <a:schemeClr val="bg1">
                    <a:lumMod val="65000"/>
                    <a:lumOff val="35000"/>
                  </a:schemeClr>
                </a:solidFill>
              </a:defRPr>
            </a:lvl1pPr>
          </a:lstStyle>
          <a:p>
            <a:r>
              <a:rPr lang="en-US" dirty="0"/>
              <a:t>Click to edit Master subtitle style</a:t>
            </a:r>
          </a:p>
        </p:txBody>
      </p:sp>
      <p:pic>
        <p:nvPicPr>
          <p:cNvPr id="10" name="Picture 9" descr="logo_max_gray.png"/>
          <p:cNvPicPr>
            <a:picLocks noChangeAspect="1"/>
          </p:cNvPicPr>
          <p:nvPr userDrawn="1"/>
        </p:nvPicPr>
        <p:blipFill>
          <a:blip r:embed="rId3" cstate="print"/>
          <a:stretch>
            <a:fillRect/>
          </a:stretch>
        </p:blipFill>
        <p:spPr>
          <a:xfrm>
            <a:off x="544723" y="374016"/>
            <a:ext cx="1197813" cy="229488"/>
          </a:xfrm>
          <a:prstGeom prst="rect">
            <a:avLst/>
          </a:prstGeom>
        </p:spPr>
      </p:pic>
      <p:pic>
        <p:nvPicPr>
          <p:cNvPr id="11" name="Picture 10" descr="Adobe_logo_tag_top_7-8in_png.png"/>
          <p:cNvPicPr>
            <a:picLocks noChangeAspect="1"/>
          </p:cNvPicPr>
          <p:nvPr userDrawn="1"/>
        </p:nvPicPr>
        <p:blipFill>
          <a:blip r:embed="rId4" cstate="print"/>
          <a:stretch>
            <a:fillRect/>
          </a:stretch>
        </p:blipFill>
        <p:spPr>
          <a:xfrm>
            <a:off x="8421423" y="0"/>
            <a:ext cx="360267" cy="603504"/>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3" name="Rectangle 12"/>
          <p:cNvSpPr/>
          <p:nvPr userDrawn="1"/>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cover_02_illus.png"/>
          <p:cNvPicPr>
            <a:picLocks noChangeAspect="1"/>
          </p:cNvPicPr>
          <p:nvPr userDrawn="1"/>
        </p:nvPicPr>
        <p:blipFill>
          <a:blip r:embed="rId2" cstate="print"/>
          <a:srcRect l="4814" r="11373"/>
          <a:stretch>
            <a:fillRect/>
          </a:stretch>
        </p:blipFill>
        <p:spPr>
          <a:xfrm>
            <a:off x="0" y="245852"/>
            <a:ext cx="9144000" cy="6612147"/>
          </a:xfrm>
          <a:prstGeom prst="rect">
            <a:avLst/>
          </a:prstGeom>
        </p:spPr>
      </p:pic>
      <p:sp>
        <p:nvSpPr>
          <p:cNvPr id="69634" name="Rectangle 2"/>
          <p:cNvSpPr>
            <a:spLocks noGrp="1" noChangeArrowheads="1"/>
          </p:cNvSpPr>
          <p:nvPr>
            <p:ph type="ctrTitle" sz="quarter"/>
          </p:nvPr>
        </p:nvSpPr>
        <p:spPr>
          <a:xfrm>
            <a:off x="439049" y="807401"/>
            <a:ext cx="4195763" cy="1090403"/>
          </a:xfrm>
        </p:spPr>
        <p:txBody>
          <a:bodyPr lIns="91440" tIns="45720" rIns="91440" bIns="45720"/>
          <a:lstStyle>
            <a:lvl1pPr>
              <a:lnSpc>
                <a:spcPct val="100000"/>
              </a:lnSpc>
              <a:defRPr sz="2800">
                <a:solidFill>
                  <a:schemeClr val="bg1">
                    <a:lumMod val="85000"/>
                    <a:lumOff val="15000"/>
                  </a:schemeClr>
                </a:solidFill>
              </a:defRPr>
            </a:lvl1pPr>
          </a:lstStyle>
          <a:p>
            <a:r>
              <a:rPr lang="en-US" dirty="0"/>
              <a:t>Click to edit Master title style</a:t>
            </a:r>
          </a:p>
        </p:txBody>
      </p:sp>
      <p:sp>
        <p:nvSpPr>
          <p:cNvPr id="69635" name="Rectangle 3"/>
          <p:cNvSpPr>
            <a:spLocks noGrp="1" noChangeArrowheads="1"/>
          </p:cNvSpPr>
          <p:nvPr>
            <p:ph type="subTitle" sz="quarter" idx="1"/>
          </p:nvPr>
        </p:nvSpPr>
        <p:spPr>
          <a:xfrm>
            <a:off x="439049" y="1889184"/>
            <a:ext cx="3455988" cy="1589829"/>
          </a:xfrm>
          <a:ln/>
        </p:spPr>
        <p:txBody>
          <a:bodyPr lIns="91440" tIns="45720" rIns="91440" bIns="45720"/>
          <a:lstStyle>
            <a:lvl1pPr marL="0" indent="0">
              <a:buFont typeface="Wingdings" pitchFamily="2" charset="2"/>
              <a:buNone/>
              <a:tabLst/>
              <a:defRPr sz="2000">
                <a:solidFill>
                  <a:schemeClr val="bg1">
                    <a:lumMod val="65000"/>
                    <a:lumOff val="35000"/>
                  </a:schemeClr>
                </a:solidFill>
              </a:defRPr>
            </a:lvl1pPr>
          </a:lstStyle>
          <a:p>
            <a:r>
              <a:rPr lang="en-US" dirty="0"/>
              <a:t>Click to edit Master subtitle style</a:t>
            </a:r>
          </a:p>
        </p:txBody>
      </p:sp>
      <p:pic>
        <p:nvPicPr>
          <p:cNvPr id="10" name="Picture 9" descr="logo_max_gray.png"/>
          <p:cNvPicPr>
            <a:picLocks noChangeAspect="1"/>
          </p:cNvPicPr>
          <p:nvPr userDrawn="1"/>
        </p:nvPicPr>
        <p:blipFill>
          <a:blip r:embed="rId3" cstate="print"/>
          <a:stretch>
            <a:fillRect/>
          </a:stretch>
        </p:blipFill>
        <p:spPr>
          <a:xfrm>
            <a:off x="544723" y="374016"/>
            <a:ext cx="1197813" cy="229488"/>
          </a:xfrm>
          <a:prstGeom prst="rect">
            <a:avLst/>
          </a:prstGeom>
        </p:spPr>
      </p:pic>
      <p:pic>
        <p:nvPicPr>
          <p:cNvPr id="11" name="Picture 10" descr="Adobe_logo_tag_top_7-8in_png.png"/>
          <p:cNvPicPr>
            <a:picLocks noChangeAspect="1"/>
          </p:cNvPicPr>
          <p:nvPr userDrawn="1"/>
        </p:nvPicPr>
        <p:blipFill>
          <a:blip r:embed="rId4" cstate="print"/>
          <a:stretch>
            <a:fillRect/>
          </a:stretch>
        </p:blipFill>
        <p:spPr>
          <a:xfrm>
            <a:off x="8421423" y="0"/>
            <a:ext cx="360267" cy="603504"/>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2" name="Rectangle 11"/>
          <p:cNvSpPr/>
          <p:nvPr userDrawn="1"/>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cover_03_photo.png"/>
          <p:cNvPicPr>
            <a:picLocks noChangeAspect="1"/>
          </p:cNvPicPr>
          <p:nvPr userDrawn="1"/>
        </p:nvPicPr>
        <p:blipFill>
          <a:blip r:embed="rId2" cstate="print"/>
          <a:stretch>
            <a:fillRect/>
          </a:stretch>
        </p:blipFill>
        <p:spPr>
          <a:xfrm>
            <a:off x="0" y="1464157"/>
            <a:ext cx="9144000" cy="5393843"/>
          </a:xfrm>
          <a:prstGeom prst="rect">
            <a:avLst/>
          </a:prstGeom>
        </p:spPr>
      </p:pic>
      <p:sp>
        <p:nvSpPr>
          <p:cNvPr id="69634" name="Rectangle 2"/>
          <p:cNvSpPr>
            <a:spLocks noGrp="1" noChangeArrowheads="1"/>
          </p:cNvSpPr>
          <p:nvPr>
            <p:ph type="ctrTitle" sz="quarter"/>
          </p:nvPr>
        </p:nvSpPr>
        <p:spPr>
          <a:xfrm>
            <a:off x="439049" y="807401"/>
            <a:ext cx="4195763" cy="1090403"/>
          </a:xfrm>
        </p:spPr>
        <p:txBody>
          <a:bodyPr lIns="91440" tIns="45720" rIns="91440" bIns="45720"/>
          <a:lstStyle>
            <a:lvl1pPr>
              <a:lnSpc>
                <a:spcPct val="100000"/>
              </a:lnSpc>
              <a:defRPr sz="2800">
                <a:solidFill>
                  <a:schemeClr val="bg1">
                    <a:lumMod val="85000"/>
                    <a:lumOff val="15000"/>
                  </a:schemeClr>
                </a:solidFill>
              </a:defRPr>
            </a:lvl1pPr>
          </a:lstStyle>
          <a:p>
            <a:r>
              <a:rPr lang="en-US" dirty="0"/>
              <a:t>Click to edit Master title style</a:t>
            </a:r>
          </a:p>
        </p:txBody>
      </p:sp>
      <p:sp>
        <p:nvSpPr>
          <p:cNvPr id="69635" name="Rectangle 3"/>
          <p:cNvSpPr>
            <a:spLocks noGrp="1" noChangeArrowheads="1"/>
          </p:cNvSpPr>
          <p:nvPr>
            <p:ph type="subTitle" sz="quarter" idx="1"/>
          </p:nvPr>
        </p:nvSpPr>
        <p:spPr>
          <a:xfrm>
            <a:off x="439049" y="1889184"/>
            <a:ext cx="3455988" cy="1589829"/>
          </a:xfrm>
          <a:ln/>
        </p:spPr>
        <p:txBody>
          <a:bodyPr lIns="91440" tIns="45720" rIns="91440" bIns="45720"/>
          <a:lstStyle>
            <a:lvl1pPr marL="0" indent="0">
              <a:buFont typeface="Wingdings" pitchFamily="2" charset="2"/>
              <a:buNone/>
              <a:tabLst/>
              <a:defRPr sz="2000">
                <a:solidFill>
                  <a:schemeClr val="bg1">
                    <a:lumMod val="65000"/>
                    <a:lumOff val="35000"/>
                  </a:schemeClr>
                </a:solidFill>
              </a:defRPr>
            </a:lvl1pPr>
          </a:lstStyle>
          <a:p>
            <a:r>
              <a:rPr lang="en-US" dirty="0"/>
              <a:t>Click to edit Master subtitle style</a:t>
            </a:r>
          </a:p>
        </p:txBody>
      </p:sp>
      <p:pic>
        <p:nvPicPr>
          <p:cNvPr id="10" name="Picture 9" descr="logo_max_gray.png"/>
          <p:cNvPicPr>
            <a:picLocks noChangeAspect="1"/>
          </p:cNvPicPr>
          <p:nvPr userDrawn="1"/>
        </p:nvPicPr>
        <p:blipFill>
          <a:blip r:embed="rId3" cstate="print"/>
          <a:stretch>
            <a:fillRect/>
          </a:stretch>
        </p:blipFill>
        <p:spPr>
          <a:xfrm>
            <a:off x="544723" y="374016"/>
            <a:ext cx="1197813" cy="229488"/>
          </a:xfrm>
          <a:prstGeom prst="rect">
            <a:avLst/>
          </a:prstGeom>
        </p:spPr>
      </p:pic>
      <p:pic>
        <p:nvPicPr>
          <p:cNvPr id="11" name="Picture 10" descr="Adobe_logo_tag_top_7-8in_png.png"/>
          <p:cNvPicPr>
            <a:picLocks noChangeAspect="1"/>
          </p:cNvPicPr>
          <p:nvPr userDrawn="1"/>
        </p:nvPicPr>
        <p:blipFill>
          <a:blip r:embed="rId4" cstate="print"/>
          <a:stretch>
            <a:fillRect/>
          </a:stretch>
        </p:blipFill>
        <p:spPr>
          <a:xfrm>
            <a:off x="8421423" y="0"/>
            <a:ext cx="360267" cy="603504"/>
          </a:xfrm>
          <a:prstGeom prst="rect">
            <a:avLst/>
          </a:prstGeom>
        </p:spPr>
      </p:pic>
    </p:spTree>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1.png"/><Relationship Id="rId5" Type="http://schemas.openxmlformats.org/officeDocument/2006/relationships/theme" Target="../theme/theme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8613" name="Rectangle 5"/>
          <p:cNvSpPr>
            <a:spLocks noChangeArrowheads="1"/>
          </p:cNvSpPr>
          <p:nvPr/>
        </p:nvSpPr>
        <p:spPr bwMode="auto">
          <a:xfrm>
            <a:off x="0" y="0"/>
            <a:ext cx="9144000" cy="779463"/>
          </a:xfrm>
          <a:prstGeom prst="rect">
            <a:avLst/>
          </a:prstGeom>
          <a:gradFill flip="none" rotWithShape="1">
            <a:gsLst>
              <a:gs pos="0">
                <a:srgbClr val="A7A9AB">
                  <a:tint val="66000"/>
                  <a:satMod val="160000"/>
                </a:srgbClr>
              </a:gs>
              <a:gs pos="50000">
                <a:srgbClr val="A7A9AB">
                  <a:tint val="44500"/>
                  <a:satMod val="160000"/>
                </a:srgbClr>
              </a:gs>
              <a:gs pos="100000">
                <a:srgbClr val="A7A9AB">
                  <a:tint val="23500"/>
                  <a:satMod val="160000"/>
                </a:srgbClr>
              </a:gs>
            </a:gsLst>
            <a:lin ang="16200000" scaled="1"/>
            <a:tileRect/>
          </a:gradFill>
          <a:ln w="12700" algn="ctr">
            <a:noFill/>
            <a:miter lim="800000"/>
            <a:headEnd/>
            <a:tailEnd/>
          </a:ln>
          <a:effectLst/>
        </p:spPr>
        <p:txBody>
          <a:bodyPr wrap="none" anchor="ctr"/>
          <a:lstStyle/>
          <a:p>
            <a:endParaRPr lang="en-US"/>
          </a:p>
        </p:txBody>
      </p:sp>
      <p:sp>
        <p:nvSpPr>
          <p:cNvPr id="68614" name="Rectangle 6"/>
          <p:cNvSpPr>
            <a:spLocks noGrp="1" noChangeArrowheads="1"/>
          </p:cNvSpPr>
          <p:nvPr>
            <p:ph type="title"/>
          </p:nvPr>
        </p:nvSpPr>
        <p:spPr bwMode="auto">
          <a:xfrm>
            <a:off x="282575" y="177800"/>
            <a:ext cx="8564563" cy="403225"/>
          </a:xfrm>
          <a:prstGeom prst="rect">
            <a:avLst/>
          </a:prstGeom>
          <a:noFill/>
          <a:ln w="9525">
            <a:noFill/>
            <a:miter lim="800000"/>
            <a:headEnd/>
            <a:tailEnd/>
          </a:ln>
          <a:effectLst/>
        </p:spPr>
        <p:txBody>
          <a:bodyPr vert="horz" wrap="square" lIns="91429" tIns="45714" rIns="91429" bIns="45714" numCol="1" anchor="ctr" anchorCtr="0" compatLnSpc="1">
            <a:prstTxWarp prst="textNoShape">
              <a:avLst/>
            </a:prstTxWarp>
          </a:bodyPr>
          <a:lstStyle/>
          <a:p>
            <a:pPr lvl="0"/>
            <a:r>
              <a:rPr lang="en-US" dirty="0" smtClean="0"/>
              <a:t>Click to edit Master title style</a:t>
            </a:r>
          </a:p>
        </p:txBody>
      </p:sp>
      <p:sp>
        <p:nvSpPr>
          <p:cNvPr id="68615" name="Rectangle 7"/>
          <p:cNvSpPr>
            <a:spLocks noGrp="1" noChangeArrowheads="1"/>
          </p:cNvSpPr>
          <p:nvPr>
            <p:ph type="body" idx="1"/>
          </p:nvPr>
        </p:nvSpPr>
        <p:spPr bwMode="auto">
          <a:xfrm>
            <a:off x="279400" y="1085850"/>
            <a:ext cx="8550275" cy="4840288"/>
          </a:xfrm>
          <a:prstGeom prst="rect">
            <a:avLst/>
          </a:prstGeom>
          <a:noFill/>
          <a:ln w="9525" algn="ctr">
            <a:noFill/>
            <a:miter lim="800000"/>
            <a:headEnd/>
            <a:tailEnd/>
          </a:ln>
          <a:effectLst/>
        </p:spPr>
        <p:txBody>
          <a:bodyPr vert="horz" wrap="square" lIns="82058" tIns="41029" rIns="82058" bIns="41029"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68620" name="AutoShape 12"/>
          <p:cNvSpPr>
            <a:spLocks noChangeAspect="1" noChangeArrowheads="1" noTextEdit="1"/>
          </p:cNvSpPr>
          <p:nvPr/>
        </p:nvSpPr>
        <p:spPr bwMode="auto">
          <a:xfrm>
            <a:off x="8785225" y="6480175"/>
            <a:ext cx="230188" cy="288925"/>
          </a:xfrm>
          <a:prstGeom prst="rect">
            <a:avLst/>
          </a:prstGeom>
          <a:noFill/>
          <a:ln w="9525">
            <a:noFill/>
            <a:miter lim="800000"/>
            <a:headEnd/>
            <a:tailEnd/>
          </a:ln>
        </p:spPr>
        <p:txBody>
          <a:bodyPr/>
          <a:lstStyle/>
          <a:p>
            <a:endParaRPr lang="en-US"/>
          </a:p>
        </p:txBody>
      </p:sp>
      <p:sp>
        <p:nvSpPr>
          <p:cNvPr id="68621" name="Freeform 13"/>
          <p:cNvSpPr>
            <a:spLocks noEditPoints="1"/>
          </p:cNvSpPr>
          <p:nvPr/>
        </p:nvSpPr>
        <p:spPr bwMode="auto">
          <a:xfrm>
            <a:off x="8787623" y="6700765"/>
            <a:ext cx="41961" cy="67136"/>
          </a:xfrm>
          <a:custGeom>
            <a:avLst/>
            <a:gdLst/>
            <a:ahLst/>
            <a:cxnLst>
              <a:cxn ang="0">
                <a:pos x="76" y="252"/>
              </a:cxn>
              <a:cxn ang="0">
                <a:pos x="60" y="332"/>
              </a:cxn>
              <a:cxn ang="0">
                <a:pos x="0" y="332"/>
              </a:cxn>
              <a:cxn ang="0">
                <a:pos x="74" y="0"/>
              </a:cxn>
              <a:cxn ang="0">
                <a:pos x="146" y="0"/>
              </a:cxn>
              <a:cxn ang="0">
                <a:pos x="212" y="332"/>
              </a:cxn>
              <a:cxn ang="0">
                <a:pos x="154" y="332"/>
              </a:cxn>
              <a:cxn ang="0">
                <a:pos x="138" y="252"/>
              </a:cxn>
              <a:cxn ang="0">
                <a:pos x="76" y="252"/>
              </a:cxn>
              <a:cxn ang="0">
                <a:pos x="132" y="206"/>
              </a:cxn>
              <a:cxn ang="0">
                <a:pos x="120" y="134"/>
              </a:cxn>
              <a:cxn ang="0">
                <a:pos x="120" y="134"/>
              </a:cxn>
              <a:cxn ang="0">
                <a:pos x="108" y="58"/>
              </a:cxn>
              <a:cxn ang="0">
                <a:pos x="108" y="58"/>
              </a:cxn>
              <a:cxn ang="0">
                <a:pos x="108" y="58"/>
              </a:cxn>
              <a:cxn ang="0">
                <a:pos x="96" y="134"/>
              </a:cxn>
              <a:cxn ang="0">
                <a:pos x="82" y="206"/>
              </a:cxn>
              <a:cxn ang="0">
                <a:pos x="132" y="206"/>
              </a:cxn>
            </a:cxnLst>
            <a:rect l="0" t="0" r="r" b="b"/>
            <a:pathLst>
              <a:path w="212" h="332">
                <a:moveTo>
                  <a:pt x="76" y="252"/>
                </a:moveTo>
                <a:lnTo>
                  <a:pt x="60" y="332"/>
                </a:lnTo>
                <a:lnTo>
                  <a:pt x="0" y="332"/>
                </a:lnTo>
                <a:lnTo>
                  <a:pt x="74" y="0"/>
                </a:lnTo>
                <a:lnTo>
                  <a:pt x="146" y="0"/>
                </a:lnTo>
                <a:lnTo>
                  <a:pt x="212" y="332"/>
                </a:lnTo>
                <a:lnTo>
                  <a:pt x="154" y="332"/>
                </a:lnTo>
                <a:lnTo>
                  <a:pt x="138" y="252"/>
                </a:lnTo>
                <a:lnTo>
                  <a:pt x="76" y="252"/>
                </a:lnTo>
                <a:close/>
                <a:moveTo>
                  <a:pt x="132" y="206"/>
                </a:moveTo>
                <a:lnTo>
                  <a:pt x="120" y="134"/>
                </a:lnTo>
                <a:lnTo>
                  <a:pt x="120" y="134"/>
                </a:lnTo>
                <a:lnTo>
                  <a:pt x="108" y="58"/>
                </a:lnTo>
                <a:lnTo>
                  <a:pt x="108" y="58"/>
                </a:lnTo>
                <a:lnTo>
                  <a:pt x="108" y="58"/>
                </a:lnTo>
                <a:lnTo>
                  <a:pt x="96" y="134"/>
                </a:lnTo>
                <a:lnTo>
                  <a:pt x="82" y="206"/>
                </a:lnTo>
                <a:lnTo>
                  <a:pt x="132" y="206"/>
                </a:lnTo>
                <a:close/>
              </a:path>
            </a:pathLst>
          </a:custGeom>
          <a:solidFill>
            <a:schemeClr val="bg1"/>
          </a:solidFill>
          <a:ln w="9525">
            <a:noFill/>
            <a:round/>
            <a:headEnd/>
            <a:tailEnd/>
          </a:ln>
        </p:spPr>
        <p:txBody>
          <a:bodyPr/>
          <a:lstStyle/>
          <a:p>
            <a:endParaRPr lang="en-US"/>
          </a:p>
        </p:txBody>
      </p:sp>
      <p:sp>
        <p:nvSpPr>
          <p:cNvPr id="68622" name="Freeform 14"/>
          <p:cNvSpPr>
            <a:spLocks noEditPoints="1"/>
          </p:cNvSpPr>
          <p:nvPr/>
        </p:nvSpPr>
        <p:spPr bwMode="auto">
          <a:xfrm>
            <a:off x="8833181" y="6699566"/>
            <a:ext cx="35967" cy="68335"/>
          </a:xfrm>
          <a:custGeom>
            <a:avLst/>
            <a:gdLst/>
            <a:ahLst/>
            <a:cxnLst>
              <a:cxn ang="0">
                <a:pos x="180" y="274"/>
              </a:cxn>
              <a:cxn ang="0">
                <a:pos x="182" y="342"/>
              </a:cxn>
              <a:cxn ang="0">
                <a:pos x="126" y="314"/>
              </a:cxn>
              <a:cxn ang="0">
                <a:pos x="126" y="314"/>
              </a:cxn>
              <a:cxn ang="0">
                <a:pos x="106" y="338"/>
              </a:cxn>
              <a:cxn ang="0">
                <a:pos x="84" y="346"/>
              </a:cxn>
              <a:cxn ang="0">
                <a:pos x="76" y="346"/>
              </a:cxn>
              <a:cxn ang="0">
                <a:pos x="58" y="344"/>
              </a:cxn>
              <a:cxn ang="0">
                <a:pos x="42" y="338"/>
              </a:cxn>
              <a:cxn ang="0">
                <a:pos x="20" y="310"/>
              </a:cxn>
              <a:cxn ang="0">
                <a:pos x="6" y="272"/>
              </a:cxn>
              <a:cxn ang="0">
                <a:pos x="0" y="222"/>
              </a:cxn>
              <a:cxn ang="0">
                <a:pos x="2" y="192"/>
              </a:cxn>
              <a:cxn ang="0">
                <a:pos x="14" y="146"/>
              </a:cxn>
              <a:cxn ang="0">
                <a:pos x="36" y="114"/>
              </a:cxn>
              <a:cxn ang="0">
                <a:pos x="62" y="100"/>
              </a:cxn>
              <a:cxn ang="0">
                <a:pos x="78" y="98"/>
              </a:cxn>
              <a:cxn ang="0">
                <a:pos x="104" y="104"/>
              </a:cxn>
              <a:cxn ang="0">
                <a:pos x="118" y="122"/>
              </a:cxn>
              <a:cxn ang="0">
                <a:pos x="120" y="0"/>
              </a:cxn>
              <a:cxn ang="0">
                <a:pos x="120" y="194"/>
              </a:cxn>
              <a:cxn ang="0">
                <a:pos x="120" y="180"/>
              </a:cxn>
              <a:cxn ang="0">
                <a:pos x="116" y="168"/>
              </a:cxn>
              <a:cxn ang="0">
                <a:pos x="104" y="150"/>
              </a:cxn>
              <a:cxn ang="0">
                <a:pos x="94" y="148"/>
              </a:cxn>
              <a:cxn ang="0">
                <a:pos x="86" y="150"/>
              </a:cxn>
              <a:cxn ang="0">
                <a:pos x="72" y="162"/>
              </a:cxn>
              <a:cxn ang="0">
                <a:pos x="64" y="182"/>
              </a:cxn>
              <a:cxn ang="0">
                <a:pos x="60" y="224"/>
              </a:cxn>
              <a:cxn ang="0">
                <a:pos x="62" y="240"/>
              </a:cxn>
              <a:cxn ang="0">
                <a:pos x="66" y="268"/>
              </a:cxn>
              <a:cxn ang="0">
                <a:pos x="74" y="286"/>
              </a:cxn>
              <a:cxn ang="0">
                <a:pos x="86" y="296"/>
              </a:cxn>
              <a:cxn ang="0">
                <a:pos x="92" y="298"/>
              </a:cxn>
              <a:cxn ang="0">
                <a:pos x="106" y="292"/>
              </a:cxn>
              <a:cxn ang="0">
                <a:pos x="118" y="272"/>
              </a:cxn>
              <a:cxn ang="0">
                <a:pos x="120" y="266"/>
              </a:cxn>
              <a:cxn ang="0">
                <a:pos x="120" y="194"/>
              </a:cxn>
            </a:cxnLst>
            <a:rect l="0" t="0" r="r" b="b"/>
            <a:pathLst>
              <a:path w="182" h="346">
                <a:moveTo>
                  <a:pt x="180" y="0"/>
                </a:moveTo>
                <a:lnTo>
                  <a:pt x="180" y="274"/>
                </a:lnTo>
                <a:lnTo>
                  <a:pt x="180" y="274"/>
                </a:lnTo>
                <a:lnTo>
                  <a:pt x="182" y="342"/>
                </a:lnTo>
                <a:lnTo>
                  <a:pt x="130" y="342"/>
                </a:lnTo>
                <a:lnTo>
                  <a:pt x="126" y="314"/>
                </a:lnTo>
                <a:lnTo>
                  <a:pt x="126" y="314"/>
                </a:lnTo>
                <a:lnTo>
                  <a:pt x="126" y="314"/>
                </a:lnTo>
                <a:lnTo>
                  <a:pt x="118" y="328"/>
                </a:lnTo>
                <a:lnTo>
                  <a:pt x="106" y="338"/>
                </a:lnTo>
                <a:lnTo>
                  <a:pt x="92" y="344"/>
                </a:lnTo>
                <a:lnTo>
                  <a:pt x="84" y="346"/>
                </a:lnTo>
                <a:lnTo>
                  <a:pt x="76" y="346"/>
                </a:lnTo>
                <a:lnTo>
                  <a:pt x="76" y="346"/>
                </a:lnTo>
                <a:lnTo>
                  <a:pt x="66" y="346"/>
                </a:lnTo>
                <a:lnTo>
                  <a:pt x="58" y="344"/>
                </a:lnTo>
                <a:lnTo>
                  <a:pt x="50" y="342"/>
                </a:lnTo>
                <a:lnTo>
                  <a:pt x="42" y="338"/>
                </a:lnTo>
                <a:lnTo>
                  <a:pt x="30" y="326"/>
                </a:lnTo>
                <a:lnTo>
                  <a:pt x="20" y="310"/>
                </a:lnTo>
                <a:lnTo>
                  <a:pt x="12" y="292"/>
                </a:lnTo>
                <a:lnTo>
                  <a:pt x="6" y="272"/>
                </a:lnTo>
                <a:lnTo>
                  <a:pt x="2" y="248"/>
                </a:lnTo>
                <a:lnTo>
                  <a:pt x="0" y="222"/>
                </a:lnTo>
                <a:lnTo>
                  <a:pt x="0" y="222"/>
                </a:lnTo>
                <a:lnTo>
                  <a:pt x="2" y="192"/>
                </a:lnTo>
                <a:lnTo>
                  <a:pt x="6" y="168"/>
                </a:lnTo>
                <a:lnTo>
                  <a:pt x="14" y="146"/>
                </a:lnTo>
                <a:lnTo>
                  <a:pt x="24" y="128"/>
                </a:lnTo>
                <a:lnTo>
                  <a:pt x="36" y="114"/>
                </a:lnTo>
                <a:lnTo>
                  <a:pt x="48" y="106"/>
                </a:lnTo>
                <a:lnTo>
                  <a:pt x="62" y="100"/>
                </a:lnTo>
                <a:lnTo>
                  <a:pt x="78" y="98"/>
                </a:lnTo>
                <a:lnTo>
                  <a:pt x="78" y="98"/>
                </a:lnTo>
                <a:lnTo>
                  <a:pt x="92" y="100"/>
                </a:lnTo>
                <a:lnTo>
                  <a:pt x="104" y="104"/>
                </a:lnTo>
                <a:lnTo>
                  <a:pt x="112" y="112"/>
                </a:lnTo>
                <a:lnTo>
                  <a:pt x="118" y="122"/>
                </a:lnTo>
                <a:lnTo>
                  <a:pt x="120" y="122"/>
                </a:lnTo>
                <a:lnTo>
                  <a:pt x="120" y="0"/>
                </a:lnTo>
                <a:lnTo>
                  <a:pt x="180" y="0"/>
                </a:lnTo>
                <a:close/>
                <a:moveTo>
                  <a:pt x="120" y="194"/>
                </a:moveTo>
                <a:lnTo>
                  <a:pt x="120" y="194"/>
                </a:lnTo>
                <a:lnTo>
                  <a:pt x="120" y="180"/>
                </a:lnTo>
                <a:lnTo>
                  <a:pt x="120" y="180"/>
                </a:lnTo>
                <a:lnTo>
                  <a:pt x="116" y="168"/>
                </a:lnTo>
                <a:lnTo>
                  <a:pt x="110" y="158"/>
                </a:lnTo>
                <a:lnTo>
                  <a:pt x="104" y="150"/>
                </a:lnTo>
                <a:lnTo>
                  <a:pt x="98" y="148"/>
                </a:lnTo>
                <a:lnTo>
                  <a:pt x="94" y="148"/>
                </a:lnTo>
                <a:lnTo>
                  <a:pt x="94" y="148"/>
                </a:lnTo>
                <a:lnTo>
                  <a:pt x="86" y="150"/>
                </a:lnTo>
                <a:lnTo>
                  <a:pt x="78" y="154"/>
                </a:lnTo>
                <a:lnTo>
                  <a:pt x="72" y="162"/>
                </a:lnTo>
                <a:lnTo>
                  <a:pt x="68" y="170"/>
                </a:lnTo>
                <a:lnTo>
                  <a:pt x="64" y="182"/>
                </a:lnTo>
                <a:lnTo>
                  <a:pt x="62" y="194"/>
                </a:lnTo>
                <a:lnTo>
                  <a:pt x="60" y="224"/>
                </a:lnTo>
                <a:lnTo>
                  <a:pt x="60" y="224"/>
                </a:lnTo>
                <a:lnTo>
                  <a:pt x="62" y="240"/>
                </a:lnTo>
                <a:lnTo>
                  <a:pt x="64" y="254"/>
                </a:lnTo>
                <a:lnTo>
                  <a:pt x="66" y="268"/>
                </a:lnTo>
                <a:lnTo>
                  <a:pt x="70" y="278"/>
                </a:lnTo>
                <a:lnTo>
                  <a:pt x="74" y="286"/>
                </a:lnTo>
                <a:lnTo>
                  <a:pt x="80" y="292"/>
                </a:lnTo>
                <a:lnTo>
                  <a:pt x="86" y="296"/>
                </a:lnTo>
                <a:lnTo>
                  <a:pt x="92" y="298"/>
                </a:lnTo>
                <a:lnTo>
                  <a:pt x="92" y="298"/>
                </a:lnTo>
                <a:lnTo>
                  <a:pt x="100" y="296"/>
                </a:lnTo>
                <a:lnTo>
                  <a:pt x="106" y="292"/>
                </a:lnTo>
                <a:lnTo>
                  <a:pt x="112" y="284"/>
                </a:lnTo>
                <a:lnTo>
                  <a:pt x="118" y="272"/>
                </a:lnTo>
                <a:lnTo>
                  <a:pt x="118" y="272"/>
                </a:lnTo>
                <a:lnTo>
                  <a:pt x="120" y="266"/>
                </a:lnTo>
                <a:lnTo>
                  <a:pt x="120" y="258"/>
                </a:lnTo>
                <a:lnTo>
                  <a:pt x="120" y="194"/>
                </a:lnTo>
                <a:close/>
              </a:path>
            </a:pathLst>
          </a:custGeom>
          <a:solidFill>
            <a:schemeClr val="bg1"/>
          </a:solidFill>
          <a:ln w="9525">
            <a:noFill/>
            <a:round/>
            <a:headEnd/>
            <a:tailEnd/>
          </a:ln>
        </p:spPr>
        <p:txBody>
          <a:bodyPr/>
          <a:lstStyle/>
          <a:p>
            <a:endParaRPr lang="en-US"/>
          </a:p>
        </p:txBody>
      </p:sp>
      <p:sp>
        <p:nvSpPr>
          <p:cNvPr id="68623" name="Freeform 15"/>
          <p:cNvSpPr>
            <a:spLocks noEditPoints="1"/>
          </p:cNvSpPr>
          <p:nvPr/>
        </p:nvSpPr>
        <p:spPr bwMode="auto">
          <a:xfrm>
            <a:off x="8875142" y="6718748"/>
            <a:ext cx="37166" cy="49153"/>
          </a:xfrm>
          <a:custGeom>
            <a:avLst/>
            <a:gdLst/>
            <a:ahLst/>
            <a:cxnLst>
              <a:cxn ang="0">
                <a:pos x="90" y="248"/>
              </a:cxn>
              <a:cxn ang="0">
                <a:pos x="54" y="240"/>
              </a:cxn>
              <a:cxn ang="0">
                <a:pos x="24" y="216"/>
              </a:cxn>
              <a:cxn ang="0">
                <a:pos x="6" y="178"/>
              </a:cxn>
              <a:cxn ang="0">
                <a:pos x="0" y="124"/>
              </a:cxn>
              <a:cxn ang="0">
                <a:pos x="2" y="94"/>
              </a:cxn>
              <a:cxn ang="0">
                <a:pos x="16" y="46"/>
              </a:cxn>
              <a:cxn ang="0">
                <a:pos x="42" y="16"/>
              </a:cxn>
              <a:cxn ang="0">
                <a:pos x="74" y="2"/>
              </a:cxn>
              <a:cxn ang="0">
                <a:pos x="92" y="0"/>
              </a:cxn>
              <a:cxn ang="0">
                <a:pos x="130" y="8"/>
              </a:cxn>
              <a:cxn ang="0">
                <a:pos x="158" y="32"/>
              </a:cxn>
              <a:cxn ang="0">
                <a:pos x="176" y="72"/>
              </a:cxn>
              <a:cxn ang="0">
                <a:pos x="182" y="124"/>
              </a:cxn>
              <a:cxn ang="0">
                <a:pos x="180" y="142"/>
              </a:cxn>
              <a:cxn ang="0">
                <a:pos x="176" y="172"/>
              </a:cxn>
              <a:cxn ang="0">
                <a:pos x="168" y="196"/>
              </a:cxn>
              <a:cxn ang="0">
                <a:pos x="156" y="216"/>
              </a:cxn>
              <a:cxn ang="0">
                <a:pos x="136" y="236"/>
              </a:cxn>
              <a:cxn ang="0">
                <a:pos x="106" y="248"/>
              </a:cxn>
              <a:cxn ang="0">
                <a:pos x="90" y="248"/>
              </a:cxn>
              <a:cxn ang="0">
                <a:pos x="92" y="202"/>
              </a:cxn>
              <a:cxn ang="0">
                <a:pos x="106" y="196"/>
              </a:cxn>
              <a:cxn ang="0">
                <a:pos x="114" y="176"/>
              </a:cxn>
              <a:cxn ang="0">
                <a:pos x="120" y="124"/>
              </a:cxn>
              <a:cxn ang="0">
                <a:pos x="120" y="98"/>
              </a:cxn>
              <a:cxn ang="0">
                <a:pos x="114" y="72"/>
              </a:cxn>
              <a:cxn ang="0">
                <a:pos x="106" y="52"/>
              </a:cxn>
              <a:cxn ang="0">
                <a:pos x="90" y="46"/>
              </a:cxn>
              <a:cxn ang="0">
                <a:pos x="82" y="48"/>
              </a:cxn>
              <a:cxn ang="0">
                <a:pos x="70" y="62"/>
              </a:cxn>
              <a:cxn ang="0">
                <a:pos x="64" y="84"/>
              </a:cxn>
              <a:cxn ang="0">
                <a:pos x="60" y="124"/>
              </a:cxn>
              <a:cxn ang="0">
                <a:pos x="62" y="154"/>
              </a:cxn>
              <a:cxn ang="0">
                <a:pos x="66" y="178"/>
              </a:cxn>
              <a:cxn ang="0">
                <a:pos x="76" y="196"/>
              </a:cxn>
              <a:cxn ang="0">
                <a:pos x="92" y="202"/>
              </a:cxn>
            </a:cxnLst>
            <a:rect l="0" t="0" r="r" b="b"/>
            <a:pathLst>
              <a:path w="182" h="248">
                <a:moveTo>
                  <a:pt x="90" y="248"/>
                </a:moveTo>
                <a:lnTo>
                  <a:pt x="90" y="248"/>
                </a:lnTo>
                <a:lnTo>
                  <a:pt x="70" y="246"/>
                </a:lnTo>
                <a:lnTo>
                  <a:pt x="54" y="240"/>
                </a:lnTo>
                <a:lnTo>
                  <a:pt x="38" y="230"/>
                </a:lnTo>
                <a:lnTo>
                  <a:pt x="24" y="216"/>
                </a:lnTo>
                <a:lnTo>
                  <a:pt x="14" y="198"/>
                </a:lnTo>
                <a:lnTo>
                  <a:pt x="6" y="178"/>
                </a:lnTo>
                <a:lnTo>
                  <a:pt x="2" y="152"/>
                </a:lnTo>
                <a:lnTo>
                  <a:pt x="0" y="124"/>
                </a:lnTo>
                <a:lnTo>
                  <a:pt x="0" y="124"/>
                </a:lnTo>
                <a:lnTo>
                  <a:pt x="2" y="94"/>
                </a:lnTo>
                <a:lnTo>
                  <a:pt x="8" y="68"/>
                </a:lnTo>
                <a:lnTo>
                  <a:pt x="16" y="46"/>
                </a:lnTo>
                <a:lnTo>
                  <a:pt x="28" y="30"/>
                </a:lnTo>
                <a:lnTo>
                  <a:pt x="42" y="16"/>
                </a:lnTo>
                <a:lnTo>
                  <a:pt x="58" y="6"/>
                </a:lnTo>
                <a:lnTo>
                  <a:pt x="74" y="2"/>
                </a:lnTo>
                <a:lnTo>
                  <a:pt x="92" y="0"/>
                </a:lnTo>
                <a:lnTo>
                  <a:pt x="92" y="0"/>
                </a:lnTo>
                <a:lnTo>
                  <a:pt x="112" y="2"/>
                </a:lnTo>
                <a:lnTo>
                  <a:pt x="130" y="8"/>
                </a:lnTo>
                <a:lnTo>
                  <a:pt x="144" y="18"/>
                </a:lnTo>
                <a:lnTo>
                  <a:pt x="158" y="32"/>
                </a:lnTo>
                <a:lnTo>
                  <a:pt x="168" y="50"/>
                </a:lnTo>
                <a:lnTo>
                  <a:pt x="176" y="72"/>
                </a:lnTo>
                <a:lnTo>
                  <a:pt x="180" y="96"/>
                </a:lnTo>
                <a:lnTo>
                  <a:pt x="182" y="124"/>
                </a:lnTo>
                <a:lnTo>
                  <a:pt x="182" y="124"/>
                </a:lnTo>
                <a:lnTo>
                  <a:pt x="180" y="142"/>
                </a:lnTo>
                <a:lnTo>
                  <a:pt x="178" y="158"/>
                </a:lnTo>
                <a:lnTo>
                  <a:pt x="176" y="172"/>
                </a:lnTo>
                <a:lnTo>
                  <a:pt x="172" y="184"/>
                </a:lnTo>
                <a:lnTo>
                  <a:pt x="168" y="196"/>
                </a:lnTo>
                <a:lnTo>
                  <a:pt x="162" y="206"/>
                </a:lnTo>
                <a:lnTo>
                  <a:pt x="156" y="216"/>
                </a:lnTo>
                <a:lnTo>
                  <a:pt x="150" y="224"/>
                </a:lnTo>
                <a:lnTo>
                  <a:pt x="136" y="236"/>
                </a:lnTo>
                <a:lnTo>
                  <a:pt x="120" y="244"/>
                </a:lnTo>
                <a:lnTo>
                  <a:pt x="106" y="248"/>
                </a:lnTo>
                <a:lnTo>
                  <a:pt x="92" y="248"/>
                </a:lnTo>
                <a:lnTo>
                  <a:pt x="90" y="248"/>
                </a:lnTo>
                <a:close/>
                <a:moveTo>
                  <a:pt x="92" y="202"/>
                </a:moveTo>
                <a:lnTo>
                  <a:pt x="92" y="202"/>
                </a:lnTo>
                <a:lnTo>
                  <a:pt x="100" y="200"/>
                </a:lnTo>
                <a:lnTo>
                  <a:pt x="106" y="196"/>
                </a:lnTo>
                <a:lnTo>
                  <a:pt x="112" y="188"/>
                </a:lnTo>
                <a:lnTo>
                  <a:pt x="114" y="176"/>
                </a:lnTo>
                <a:lnTo>
                  <a:pt x="120" y="152"/>
                </a:lnTo>
                <a:lnTo>
                  <a:pt x="120" y="124"/>
                </a:lnTo>
                <a:lnTo>
                  <a:pt x="120" y="124"/>
                </a:lnTo>
                <a:lnTo>
                  <a:pt x="120" y="98"/>
                </a:lnTo>
                <a:lnTo>
                  <a:pt x="118" y="84"/>
                </a:lnTo>
                <a:lnTo>
                  <a:pt x="114" y="72"/>
                </a:lnTo>
                <a:lnTo>
                  <a:pt x="110" y="62"/>
                </a:lnTo>
                <a:lnTo>
                  <a:pt x="106" y="52"/>
                </a:lnTo>
                <a:lnTo>
                  <a:pt x="100" y="48"/>
                </a:lnTo>
                <a:lnTo>
                  <a:pt x="90" y="46"/>
                </a:lnTo>
                <a:lnTo>
                  <a:pt x="90" y="46"/>
                </a:lnTo>
                <a:lnTo>
                  <a:pt x="82" y="48"/>
                </a:lnTo>
                <a:lnTo>
                  <a:pt x="76" y="52"/>
                </a:lnTo>
                <a:lnTo>
                  <a:pt x="70" y="62"/>
                </a:lnTo>
                <a:lnTo>
                  <a:pt x="66" y="72"/>
                </a:lnTo>
                <a:lnTo>
                  <a:pt x="64" y="84"/>
                </a:lnTo>
                <a:lnTo>
                  <a:pt x="62" y="98"/>
                </a:lnTo>
                <a:lnTo>
                  <a:pt x="60" y="124"/>
                </a:lnTo>
                <a:lnTo>
                  <a:pt x="60" y="124"/>
                </a:lnTo>
                <a:lnTo>
                  <a:pt x="62" y="154"/>
                </a:lnTo>
                <a:lnTo>
                  <a:pt x="64" y="166"/>
                </a:lnTo>
                <a:lnTo>
                  <a:pt x="66" y="178"/>
                </a:lnTo>
                <a:lnTo>
                  <a:pt x="70" y="188"/>
                </a:lnTo>
                <a:lnTo>
                  <a:pt x="76" y="196"/>
                </a:lnTo>
                <a:lnTo>
                  <a:pt x="82" y="200"/>
                </a:lnTo>
                <a:lnTo>
                  <a:pt x="92" y="202"/>
                </a:lnTo>
                <a:lnTo>
                  <a:pt x="92" y="202"/>
                </a:lnTo>
                <a:close/>
              </a:path>
            </a:pathLst>
          </a:custGeom>
          <a:solidFill>
            <a:schemeClr val="bg1"/>
          </a:solidFill>
          <a:ln w="9525">
            <a:noFill/>
            <a:round/>
            <a:headEnd/>
            <a:tailEnd/>
          </a:ln>
        </p:spPr>
        <p:txBody>
          <a:bodyPr/>
          <a:lstStyle/>
          <a:p>
            <a:endParaRPr lang="en-US"/>
          </a:p>
        </p:txBody>
      </p:sp>
      <p:sp>
        <p:nvSpPr>
          <p:cNvPr id="68624" name="Freeform 16"/>
          <p:cNvSpPr>
            <a:spLocks noEditPoints="1"/>
          </p:cNvSpPr>
          <p:nvPr/>
        </p:nvSpPr>
        <p:spPr bwMode="auto">
          <a:xfrm>
            <a:off x="8918302" y="6699566"/>
            <a:ext cx="37166" cy="68335"/>
          </a:xfrm>
          <a:custGeom>
            <a:avLst/>
            <a:gdLst/>
            <a:ahLst/>
            <a:cxnLst>
              <a:cxn ang="0">
                <a:pos x="62" y="0"/>
              </a:cxn>
              <a:cxn ang="0">
                <a:pos x="62" y="126"/>
              </a:cxn>
              <a:cxn ang="0">
                <a:pos x="72" y="114"/>
              </a:cxn>
              <a:cxn ang="0">
                <a:pos x="96" y="100"/>
              </a:cxn>
              <a:cxn ang="0">
                <a:pos x="112" y="98"/>
              </a:cxn>
              <a:cxn ang="0">
                <a:pos x="128" y="100"/>
              </a:cxn>
              <a:cxn ang="0">
                <a:pos x="154" y="118"/>
              </a:cxn>
              <a:cxn ang="0">
                <a:pos x="172" y="148"/>
              </a:cxn>
              <a:cxn ang="0">
                <a:pos x="180" y="192"/>
              </a:cxn>
              <a:cxn ang="0">
                <a:pos x="182" y="216"/>
              </a:cxn>
              <a:cxn ang="0">
                <a:pos x="176" y="272"/>
              </a:cxn>
              <a:cxn ang="0">
                <a:pos x="158" y="314"/>
              </a:cxn>
              <a:cxn ang="0">
                <a:pos x="134" y="338"/>
              </a:cxn>
              <a:cxn ang="0">
                <a:pos x="104" y="346"/>
              </a:cxn>
              <a:cxn ang="0">
                <a:pos x="88" y="344"/>
              </a:cxn>
              <a:cxn ang="0">
                <a:pos x="66" y="328"/>
              </a:cxn>
              <a:cxn ang="0">
                <a:pos x="54" y="314"/>
              </a:cxn>
              <a:cxn ang="0">
                <a:pos x="0" y="342"/>
              </a:cxn>
              <a:cxn ang="0">
                <a:pos x="2" y="274"/>
              </a:cxn>
              <a:cxn ang="0">
                <a:pos x="62" y="256"/>
              </a:cxn>
              <a:cxn ang="0">
                <a:pos x="62" y="266"/>
              </a:cxn>
              <a:cxn ang="0">
                <a:pos x="64" y="272"/>
              </a:cxn>
              <a:cxn ang="0">
                <a:pos x="76" y="292"/>
              </a:cxn>
              <a:cxn ang="0">
                <a:pos x="88" y="298"/>
              </a:cxn>
              <a:cxn ang="0">
                <a:pos x="96" y="296"/>
              </a:cxn>
              <a:cxn ang="0">
                <a:pos x="108" y="286"/>
              </a:cxn>
              <a:cxn ang="0">
                <a:pos x="116" y="266"/>
              </a:cxn>
              <a:cxn ang="0">
                <a:pos x="120" y="220"/>
              </a:cxn>
              <a:cxn ang="0">
                <a:pos x="120" y="192"/>
              </a:cxn>
              <a:cxn ang="0">
                <a:pos x="114" y="168"/>
              </a:cxn>
              <a:cxn ang="0">
                <a:pos x="102" y="154"/>
              </a:cxn>
              <a:cxn ang="0">
                <a:pos x="88" y="148"/>
              </a:cxn>
              <a:cxn ang="0">
                <a:pos x="80" y="150"/>
              </a:cxn>
              <a:cxn ang="0">
                <a:pos x="68" y="164"/>
              </a:cxn>
              <a:cxn ang="0">
                <a:pos x="64" y="174"/>
              </a:cxn>
              <a:cxn ang="0">
                <a:pos x="62" y="256"/>
              </a:cxn>
            </a:cxnLst>
            <a:rect l="0" t="0" r="r" b="b"/>
            <a:pathLst>
              <a:path w="182" h="346">
                <a:moveTo>
                  <a:pt x="2" y="0"/>
                </a:moveTo>
                <a:lnTo>
                  <a:pt x="62" y="0"/>
                </a:lnTo>
                <a:lnTo>
                  <a:pt x="62" y="126"/>
                </a:lnTo>
                <a:lnTo>
                  <a:pt x="62" y="126"/>
                </a:lnTo>
                <a:lnTo>
                  <a:pt x="62" y="126"/>
                </a:lnTo>
                <a:lnTo>
                  <a:pt x="72" y="114"/>
                </a:lnTo>
                <a:lnTo>
                  <a:pt x="84" y="104"/>
                </a:lnTo>
                <a:lnTo>
                  <a:pt x="96" y="100"/>
                </a:lnTo>
                <a:lnTo>
                  <a:pt x="112" y="98"/>
                </a:lnTo>
                <a:lnTo>
                  <a:pt x="112" y="98"/>
                </a:lnTo>
                <a:lnTo>
                  <a:pt x="122" y="98"/>
                </a:lnTo>
                <a:lnTo>
                  <a:pt x="128" y="100"/>
                </a:lnTo>
                <a:lnTo>
                  <a:pt x="142" y="106"/>
                </a:lnTo>
                <a:lnTo>
                  <a:pt x="154" y="118"/>
                </a:lnTo>
                <a:lnTo>
                  <a:pt x="164" y="132"/>
                </a:lnTo>
                <a:lnTo>
                  <a:pt x="172" y="148"/>
                </a:lnTo>
                <a:lnTo>
                  <a:pt x="176" y="170"/>
                </a:lnTo>
                <a:lnTo>
                  <a:pt x="180" y="192"/>
                </a:lnTo>
                <a:lnTo>
                  <a:pt x="182" y="216"/>
                </a:lnTo>
                <a:lnTo>
                  <a:pt x="182" y="216"/>
                </a:lnTo>
                <a:lnTo>
                  <a:pt x="180" y="246"/>
                </a:lnTo>
                <a:lnTo>
                  <a:pt x="176" y="272"/>
                </a:lnTo>
                <a:lnTo>
                  <a:pt x="168" y="294"/>
                </a:lnTo>
                <a:lnTo>
                  <a:pt x="158" y="314"/>
                </a:lnTo>
                <a:lnTo>
                  <a:pt x="148" y="328"/>
                </a:lnTo>
                <a:lnTo>
                  <a:pt x="134" y="338"/>
                </a:lnTo>
                <a:lnTo>
                  <a:pt x="120" y="344"/>
                </a:lnTo>
                <a:lnTo>
                  <a:pt x="104" y="346"/>
                </a:lnTo>
                <a:lnTo>
                  <a:pt x="104" y="346"/>
                </a:lnTo>
                <a:lnTo>
                  <a:pt x="88" y="344"/>
                </a:lnTo>
                <a:lnTo>
                  <a:pt x="76" y="340"/>
                </a:lnTo>
                <a:lnTo>
                  <a:pt x="66" y="328"/>
                </a:lnTo>
                <a:lnTo>
                  <a:pt x="56" y="314"/>
                </a:lnTo>
                <a:lnTo>
                  <a:pt x="54" y="314"/>
                </a:lnTo>
                <a:lnTo>
                  <a:pt x="50" y="342"/>
                </a:lnTo>
                <a:lnTo>
                  <a:pt x="0" y="342"/>
                </a:lnTo>
                <a:lnTo>
                  <a:pt x="0" y="342"/>
                </a:lnTo>
                <a:lnTo>
                  <a:pt x="2" y="274"/>
                </a:lnTo>
                <a:lnTo>
                  <a:pt x="2" y="0"/>
                </a:lnTo>
                <a:close/>
                <a:moveTo>
                  <a:pt x="62" y="256"/>
                </a:moveTo>
                <a:lnTo>
                  <a:pt x="62" y="256"/>
                </a:lnTo>
                <a:lnTo>
                  <a:pt x="62" y="266"/>
                </a:lnTo>
                <a:lnTo>
                  <a:pt x="64" y="272"/>
                </a:lnTo>
                <a:lnTo>
                  <a:pt x="64" y="272"/>
                </a:lnTo>
                <a:lnTo>
                  <a:pt x="68" y="284"/>
                </a:lnTo>
                <a:lnTo>
                  <a:pt x="76" y="292"/>
                </a:lnTo>
                <a:lnTo>
                  <a:pt x="82" y="296"/>
                </a:lnTo>
                <a:lnTo>
                  <a:pt x="88" y="298"/>
                </a:lnTo>
                <a:lnTo>
                  <a:pt x="88" y="298"/>
                </a:lnTo>
                <a:lnTo>
                  <a:pt x="96" y="296"/>
                </a:lnTo>
                <a:lnTo>
                  <a:pt x="104" y="292"/>
                </a:lnTo>
                <a:lnTo>
                  <a:pt x="108" y="286"/>
                </a:lnTo>
                <a:lnTo>
                  <a:pt x="114" y="276"/>
                </a:lnTo>
                <a:lnTo>
                  <a:pt x="116" y="266"/>
                </a:lnTo>
                <a:lnTo>
                  <a:pt x="120" y="252"/>
                </a:lnTo>
                <a:lnTo>
                  <a:pt x="120" y="220"/>
                </a:lnTo>
                <a:lnTo>
                  <a:pt x="120" y="220"/>
                </a:lnTo>
                <a:lnTo>
                  <a:pt x="120" y="192"/>
                </a:lnTo>
                <a:lnTo>
                  <a:pt x="116" y="178"/>
                </a:lnTo>
                <a:lnTo>
                  <a:pt x="114" y="168"/>
                </a:lnTo>
                <a:lnTo>
                  <a:pt x="108" y="160"/>
                </a:lnTo>
                <a:lnTo>
                  <a:pt x="102" y="154"/>
                </a:lnTo>
                <a:lnTo>
                  <a:pt x="96" y="150"/>
                </a:lnTo>
                <a:lnTo>
                  <a:pt x="88" y="148"/>
                </a:lnTo>
                <a:lnTo>
                  <a:pt x="88" y="148"/>
                </a:lnTo>
                <a:lnTo>
                  <a:pt x="80" y="150"/>
                </a:lnTo>
                <a:lnTo>
                  <a:pt x="72" y="156"/>
                </a:lnTo>
                <a:lnTo>
                  <a:pt x="68" y="164"/>
                </a:lnTo>
                <a:lnTo>
                  <a:pt x="64" y="174"/>
                </a:lnTo>
                <a:lnTo>
                  <a:pt x="64" y="174"/>
                </a:lnTo>
                <a:lnTo>
                  <a:pt x="62" y="190"/>
                </a:lnTo>
                <a:lnTo>
                  <a:pt x="62" y="256"/>
                </a:lnTo>
                <a:close/>
              </a:path>
            </a:pathLst>
          </a:custGeom>
          <a:solidFill>
            <a:schemeClr val="bg1"/>
          </a:solidFill>
          <a:ln w="9525">
            <a:noFill/>
            <a:round/>
            <a:headEnd/>
            <a:tailEnd/>
          </a:ln>
        </p:spPr>
        <p:txBody>
          <a:bodyPr/>
          <a:lstStyle/>
          <a:p>
            <a:endParaRPr lang="en-US"/>
          </a:p>
        </p:txBody>
      </p:sp>
      <p:sp>
        <p:nvSpPr>
          <p:cNvPr id="68625" name="Freeform 17"/>
          <p:cNvSpPr>
            <a:spLocks noEditPoints="1"/>
          </p:cNvSpPr>
          <p:nvPr/>
        </p:nvSpPr>
        <p:spPr bwMode="auto">
          <a:xfrm>
            <a:off x="8960264" y="6718748"/>
            <a:ext cx="34768" cy="49153"/>
          </a:xfrm>
          <a:custGeom>
            <a:avLst/>
            <a:gdLst/>
            <a:ahLst/>
            <a:cxnLst>
              <a:cxn ang="0">
                <a:pos x="58" y="146"/>
              </a:cxn>
              <a:cxn ang="0">
                <a:pos x="64" y="172"/>
              </a:cxn>
              <a:cxn ang="0">
                <a:pos x="74" y="190"/>
              </a:cxn>
              <a:cxn ang="0">
                <a:pos x="90" y="200"/>
              </a:cxn>
              <a:cxn ang="0">
                <a:pos x="112" y="204"/>
              </a:cxn>
              <a:cxn ang="0">
                <a:pos x="124" y="202"/>
              </a:cxn>
              <a:cxn ang="0">
                <a:pos x="156" y="194"/>
              </a:cxn>
              <a:cxn ang="0">
                <a:pos x="164" y="238"/>
              </a:cxn>
              <a:cxn ang="0">
                <a:pos x="136" y="246"/>
              </a:cxn>
              <a:cxn ang="0">
                <a:pos x="100" y="250"/>
              </a:cxn>
              <a:cxn ang="0">
                <a:pos x="78" y="248"/>
              </a:cxn>
              <a:cxn ang="0">
                <a:pos x="40" y="232"/>
              </a:cxn>
              <a:cxn ang="0">
                <a:pos x="14" y="200"/>
              </a:cxn>
              <a:cxn ang="0">
                <a:pos x="2" y="156"/>
              </a:cxn>
              <a:cxn ang="0">
                <a:pos x="0" y="130"/>
              </a:cxn>
              <a:cxn ang="0">
                <a:pos x="8" y="76"/>
              </a:cxn>
              <a:cxn ang="0">
                <a:pos x="28" y="36"/>
              </a:cxn>
              <a:cxn ang="0">
                <a:pos x="58" y="10"/>
              </a:cxn>
              <a:cxn ang="0">
                <a:pos x="94" y="0"/>
              </a:cxn>
              <a:cxn ang="0">
                <a:pos x="112" y="2"/>
              </a:cxn>
              <a:cxn ang="0">
                <a:pos x="142" y="18"/>
              </a:cxn>
              <a:cxn ang="0">
                <a:pos x="164" y="48"/>
              </a:cxn>
              <a:cxn ang="0">
                <a:pos x="174" y="88"/>
              </a:cxn>
              <a:cxn ang="0">
                <a:pos x="176" y="114"/>
              </a:cxn>
              <a:cxn ang="0">
                <a:pos x="174" y="146"/>
              </a:cxn>
              <a:cxn ang="0">
                <a:pos x="120" y="104"/>
              </a:cxn>
              <a:cxn ang="0">
                <a:pos x="118" y="80"/>
              </a:cxn>
              <a:cxn ang="0">
                <a:pos x="112" y="62"/>
              </a:cxn>
              <a:cxn ang="0">
                <a:pos x="104" y="50"/>
              </a:cxn>
              <a:cxn ang="0">
                <a:pos x="90" y="46"/>
              </a:cxn>
              <a:cxn ang="0">
                <a:pos x="84" y="46"/>
              </a:cxn>
              <a:cxn ang="0">
                <a:pos x="72" y="56"/>
              </a:cxn>
              <a:cxn ang="0">
                <a:pos x="62" y="84"/>
              </a:cxn>
              <a:cxn ang="0">
                <a:pos x="120" y="104"/>
              </a:cxn>
            </a:cxnLst>
            <a:rect l="0" t="0" r="r" b="b"/>
            <a:pathLst>
              <a:path w="176" h="250">
                <a:moveTo>
                  <a:pt x="58" y="146"/>
                </a:moveTo>
                <a:lnTo>
                  <a:pt x="58" y="146"/>
                </a:lnTo>
                <a:lnTo>
                  <a:pt x="60" y="160"/>
                </a:lnTo>
                <a:lnTo>
                  <a:pt x="64" y="172"/>
                </a:lnTo>
                <a:lnTo>
                  <a:pt x="68" y="182"/>
                </a:lnTo>
                <a:lnTo>
                  <a:pt x="74" y="190"/>
                </a:lnTo>
                <a:lnTo>
                  <a:pt x="82" y="196"/>
                </a:lnTo>
                <a:lnTo>
                  <a:pt x="90" y="200"/>
                </a:lnTo>
                <a:lnTo>
                  <a:pt x="100" y="202"/>
                </a:lnTo>
                <a:lnTo>
                  <a:pt x="112" y="204"/>
                </a:lnTo>
                <a:lnTo>
                  <a:pt x="112" y="204"/>
                </a:lnTo>
                <a:lnTo>
                  <a:pt x="124" y="202"/>
                </a:lnTo>
                <a:lnTo>
                  <a:pt x="136" y="200"/>
                </a:lnTo>
                <a:lnTo>
                  <a:pt x="156" y="194"/>
                </a:lnTo>
                <a:lnTo>
                  <a:pt x="164" y="238"/>
                </a:lnTo>
                <a:lnTo>
                  <a:pt x="164" y="238"/>
                </a:lnTo>
                <a:lnTo>
                  <a:pt x="152" y="242"/>
                </a:lnTo>
                <a:lnTo>
                  <a:pt x="136" y="246"/>
                </a:lnTo>
                <a:lnTo>
                  <a:pt x="118" y="248"/>
                </a:lnTo>
                <a:lnTo>
                  <a:pt x="100" y="250"/>
                </a:lnTo>
                <a:lnTo>
                  <a:pt x="100" y="250"/>
                </a:lnTo>
                <a:lnTo>
                  <a:pt x="78" y="248"/>
                </a:lnTo>
                <a:lnTo>
                  <a:pt x="58" y="242"/>
                </a:lnTo>
                <a:lnTo>
                  <a:pt x="40" y="232"/>
                </a:lnTo>
                <a:lnTo>
                  <a:pt x="26" y="218"/>
                </a:lnTo>
                <a:lnTo>
                  <a:pt x="14" y="200"/>
                </a:lnTo>
                <a:lnTo>
                  <a:pt x="6" y="180"/>
                </a:lnTo>
                <a:lnTo>
                  <a:pt x="2" y="156"/>
                </a:lnTo>
                <a:lnTo>
                  <a:pt x="0" y="130"/>
                </a:lnTo>
                <a:lnTo>
                  <a:pt x="0" y="130"/>
                </a:lnTo>
                <a:lnTo>
                  <a:pt x="2" y="102"/>
                </a:lnTo>
                <a:lnTo>
                  <a:pt x="8" y="76"/>
                </a:lnTo>
                <a:lnTo>
                  <a:pt x="16" y="54"/>
                </a:lnTo>
                <a:lnTo>
                  <a:pt x="28" y="36"/>
                </a:lnTo>
                <a:lnTo>
                  <a:pt x="42" y="20"/>
                </a:lnTo>
                <a:lnTo>
                  <a:pt x="58" y="10"/>
                </a:lnTo>
                <a:lnTo>
                  <a:pt x="76" y="4"/>
                </a:lnTo>
                <a:lnTo>
                  <a:pt x="94" y="0"/>
                </a:lnTo>
                <a:lnTo>
                  <a:pt x="94" y="0"/>
                </a:lnTo>
                <a:lnTo>
                  <a:pt x="112" y="2"/>
                </a:lnTo>
                <a:lnTo>
                  <a:pt x="130" y="8"/>
                </a:lnTo>
                <a:lnTo>
                  <a:pt x="142" y="18"/>
                </a:lnTo>
                <a:lnTo>
                  <a:pt x="154" y="32"/>
                </a:lnTo>
                <a:lnTo>
                  <a:pt x="164" y="48"/>
                </a:lnTo>
                <a:lnTo>
                  <a:pt x="170" y="66"/>
                </a:lnTo>
                <a:lnTo>
                  <a:pt x="174" y="88"/>
                </a:lnTo>
                <a:lnTo>
                  <a:pt x="176" y="114"/>
                </a:lnTo>
                <a:lnTo>
                  <a:pt x="176" y="114"/>
                </a:lnTo>
                <a:lnTo>
                  <a:pt x="174" y="134"/>
                </a:lnTo>
                <a:lnTo>
                  <a:pt x="174" y="146"/>
                </a:lnTo>
                <a:lnTo>
                  <a:pt x="58" y="146"/>
                </a:lnTo>
                <a:close/>
                <a:moveTo>
                  <a:pt x="120" y="104"/>
                </a:moveTo>
                <a:lnTo>
                  <a:pt x="120" y="104"/>
                </a:lnTo>
                <a:lnTo>
                  <a:pt x="118" y="80"/>
                </a:lnTo>
                <a:lnTo>
                  <a:pt x="116" y="70"/>
                </a:lnTo>
                <a:lnTo>
                  <a:pt x="112" y="62"/>
                </a:lnTo>
                <a:lnTo>
                  <a:pt x="108" y="54"/>
                </a:lnTo>
                <a:lnTo>
                  <a:pt x="104" y="50"/>
                </a:lnTo>
                <a:lnTo>
                  <a:pt x="98" y="46"/>
                </a:lnTo>
                <a:lnTo>
                  <a:pt x="90" y="46"/>
                </a:lnTo>
                <a:lnTo>
                  <a:pt x="90" y="46"/>
                </a:lnTo>
                <a:lnTo>
                  <a:pt x="84" y="46"/>
                </a:lnTo>
                <a:lnTo>
                  <a:pt x="76" y="50"/>
                </a:lnTo>
                <a:lnTo>
                  <a:pt x="72" y="56"/>
                </a:lnTo>
                <a:lnTo>
                  <a:pt x="66" y="64"/>
                </a:lnTo>
                <a:lnTo>
                  <a:pt x="62" y="84"/>
                </a:lnTo>
                <a:lnTo>
                  <a:pt x="58" y="104"/>
                </a:lnTo>
                <a:lnTo>
                  <a:pt x="120" y="104"/>
                </a:lnTo>
                <a:close/>
              </a:path>
            </a:pathLst>
          </a:custGeom>
          <a:solidFill>
            <a:schemeClr val="bg1"/>
          </a:solidFill>
          <a:ln w="9525">
            <a:noFill/>
            <a:round/>
            <a:headEnd/>
            <a:tailEnd/>
          </a:ln>
        </p:spPr>
        <p:txBody>
          <a:bodyPr/>
          <a:lstStyle/>
          <a:p>
            <a:endParaRPr lang="en-US"/>
          </a:p>
        </p:txBody>
      </p:sp>
      <p:sp>
        <p:nvSpPr>
          <p:cNvPr id="68626" name="Freeform 18"/>
          <p:cNvSpPr>
            <a:spLocks/>
          </p:cNvSpPr>
          <p:nvPr/>
        </p:nvSpPr>
        <p:spPr bwMode="auto">
          <a:xfrm>
            <a:off x="8918302" y="6481374"/>
            <a:ext cx="76729" cy="184624"/>
          </a:xfrm>
          <a:custGeom>
            <a:avLst/>
            <a:gdLst/>
            <a:ahLst/>
            <a:cxnLst>
              <a:cxn ang="0">
                <a:pos x="0" y="0"/>
              </a:cxn>
              <a:cxn ang="0">
                <a:pos x="386" y="0"/>
              </a:cxn>
              <a:cxn ang="0">
                <a:pos x="386" y="920"/>
              </a:cxn>
              <a:cxn ang="0">
                <a:pos x="0" y="0"/>
              </a:cxn>
            </a:cxnLst>
            <a:rect l="0" t="0" r="r" b="b"/>
            <a:pathLst>
              <a:path w="386" h="920">
                <a:moveTo>
                  <a:pt x="0" y="0"/>
                </a:moveTo>
                <a:lnTo>
                  <a:pt x="386" y="0"/>
                </a:lnTo>
                <a:lnTo>
                  <a:pt x="386" y="920"/>
                </a:lnTo>
                <a:lnTo>
                  <a:pt x="0" y="0"/>
                </a:lnTo>
                <a:close/>
              </a:path>
            </a:pathLst>
          </a:custGeom>
          <a:solidFill>
            <a:srgbClr val="EE3338"/>
          </a:solidFill>
          <a:ln w="9525">
            <a:noFill/>
            <a:round/>
            <a:headEnd/>
            <a:tailEnd/>
          </a:ln>
        </p:spPr>
        <p:txBody>
          <a:bodyPr/>
          <a:lstStyle/>
          <a:p>
            <a:endParaRPr lang="en-US"/>
          </a:p>
        </p:txBody>
      </p:sp>
      <p:sp>
        <p:nvSpPr>
          <p:cNvPr id="68627" name="Freeform 19"/>
          <p:cNvSpPr>
            <a:spLocks/>
          </p:cNvSpPr>
          <p:nvPr/>
        </p:nvSpPr>
        <p:spPr bwMode="auto">
          <a:xfrm>
            <a:off x="8786424" y="6481374"/>
            <a:ext cx="76729" cy="184624"/>
          </a:xfrm>
          <a:custGeom>
            <a:avLst/>
            <a:gdLst/>
            <a:ahLst/>
            <a:cxnLst>
              <a:cxn ang="0">
                <a:pos x="386" y="0"/>
              </a:cxn>
              <a:cxn ang="0">
                <a:pos x="0" y="0"/>
              </a:cxn>
              <a:cxn ang="0">
                <a:pos x="0" y="920"/>
              </a:cxn>
              <a:cxn ang="0">
                <a:pos x="386" y="0"/>
              </a:cxn>
            </a:cxnLst>
            <a:rect l="0" t="0" r="r" b="b"/>
            <a:pathLst>
              <a:path w="386" h="920">
                <a:moveTo>
                  <a:pt x="386" y="0"/>
                </a:moveTo>
                <a:lnTo>
                  <a:pt x="0" y="0"/>
                </a:lnTo>
                <a:lnTo>
                  <a:pt x="0" y="920"/>
                </a:lnTo>
                <a:lnTo>
                  <a:pt x="386" y="0"/>
                </a:lnTo>
                <a:close/>
              </a:path>
            </a:pathLst>
          </a:custGeom>
          <a:solidFill>
            <a:srgbClr val="EE3338"/>
          </a:solidFill>
          <a:ln w="9525">
            <a:noFill/>
            <a:round/>
            <a:headEnd/>
            <a:tailEnd/>
          </a:ln>
        </p:spPr>
        <p:txBody>
          <a:bodyPr/>
          <a:lstStyle/>
          <a:p>
            <a:endParaRPr lang="en-US"/>
          </a:p>
        </p:txBody>
      </p:sp>
      <p:sp>
        <p:nvSpPr>
          <p:cNvPr id="68628" name="Freeform 20"/>
          <p:cNvSpPr>
            <a:spLocks/>
          </p:cNvSpPr>
          <p:nvPr/>
        </p:nvSpPr>
        <p:spPr bwMode="auto">
          <a:xfrm>
            <a:off x="8855960" y="6548510"/>
            <a:ext cx="83923" cy="117488"/>
          </a:xfrm>
          <a:custGeom>
            <a:avLst/>
            <a:gdLst/>
            <a:ahLst/>
            <a:cxnLst>
              <a:cxn ang="0">
                <a:pos x="170" y="0"/>
              </a:cxn>
              <a:cxn ang="0">
                <a:pos x="416" y="582"/>
              </a:cxn>
              <a:cxn ang="0">
                <a:pos x="254" y="582"/>
              </a:cxn>
              <a:cxn ang="0">
                <a:pos x="180" y="396"/>
              </a:cxn>
              <a:cxn ang="0">
                <a:pos x="0" y="396"/>
              </a:cxn>
              <a:cxn ang="0">
                <a:pos x="170" y="0"/>
              </a:cxn>
            </a:cxnLst>
            <a:rect l="0" t="0" r="r" b="b"/>
            <a:pathLst>
              <a:path w="416" h="582">
                <a:moveTo>
                  <a:pt x="170" y="0"/>
                </a:moveTo>
                <a:lnTo>
                  <a:pt x="416" y="582"/>
                </a:lnTo>
                <a:lnTo>
                  <a:pt x="254" y="582"/>
                </a:lnTo>
                <a:lnTo>
                  <a:pt x="180" y="396"/>
                </a:lnTo>
                <a:lnTo>
                  <a:pt x="0" y="396"/>
                </a:lnTo>
                <a:lnTo>
                  <a:pt x="170" y="0"/>
                </a:lnTo>
                <a:close/>
              </a:path>
            </a:pathLst>
          </a:custGeom>
          <a:solidFill>
            <a:srgbClr val="EE3338"/>
          </a:solidFill>
          <a:ln w="9525">
            <a:noFill/>
            <a:round/>
            <a:headEnd/>
            <a:tailEnd/>
          </a:ln>
        </p:spPr>
        <p:txBody>
          <a:bodyPr/>
          <a:lstStyle/>
          <a:p>
            <a:endParaRPr lang="en-US"/>
          </a:p>
        </p:txBody>
      </p:sp>
      <p:sp>
        <p:nvSpPr>
          <p:cNvPr id="68629" name="Freeform 21"/>
          <p:cNvSpPr>
            <a:spLocks noEditPoints="1"/>
          </p:cNvSpPr>
          <p:nvPr/>
        </p:nvSpPr>
        <p:spPr bwMode="auto">
          <a:xfrm>
            <a:off x="8999827" y="6481374"/>
            <a:ext cx="14387" cy="14386"/>
          </a:xfrm>
          <a:custGeom>
            <a:avLst/>
            <a:gdLst/>
            <a:ahLst/>
            <a:cxnLst>
              <a:cxn ang="0">
                <a:pos x="36" y="0"/>
              </a:cxn>
              <a:cxn ang="0">
                <a:pos x="50" y="2"/>
              </a:cxn>
              <a:cxn ang="0">
                <a:pos x="62" y="10"/>
              </a:cxn>
              <a:cxn ang="0">
                <a:pos x="70" y="22"/>
              </a:cxn>
              <a:cxn ang="0">
                <a:pos x="72" y="36"/>
              </a:cxn>
              <a:cxn ang="0">
                <a:pos x="72" y="42"/>
              </a:cxn>
              <a:cxn ang="0">
                <a:pos x="66" y="56"/>
              </a:cxn>
              <a:cxn ang="0">
                <a:pos x="56" y="66"/>
              </a:cxn>
              <a:cxn ang="0">
                <a:pos x="44" y="70"/>
              </a:cxn>
              <a:cxn ang="0">
                <a:pos x="36" y="72"/>
              </a:cxn>
              <a:cxn ang="0">
                <a:pos x="22" y="68"/>
              </a:cxn>
              <a:cxn ang="0">
                <a:pos x="10" y="62"/>
              </a:cxn>
              <a:cxn ang="0">
                <a:pos x="2" y="50"/>
              </a:cxn>
              <a:cxn ang="0">
                <a:pos x="0" y="36"/>
              </a:cxn>
              <a:cxn ang="0">
                <a:pos x="0" y="28"/>
              </a:cxn>
              <a:cxn ang="0">
                <a:pos x="6" y="16"/>
              </a:cxn>
              <a:cxn ang="0">
                <a:pos x="16" y="6"/>
              </a:cxn>
              <a:cxn ang="0">
                <a:pos x="28" y="0"/>
              </a:cxn>
              <a:cxn ang="0">
                <a:pos x="36" y="0"/>
              </a:cxn>
              <a:cxn ang="0">
                <a:pos x="36" y="6"/>
              </a:cxn>
              <a:cxn ang="0">
                <a:pos x="26" y="8"/>
              </a:cxn>
              <a:cxn ang="0">
                <a:pos x="10" y="24"/>
              </a:cxn>
              <a:cxn ang="0">
                <a:pos x="8" y="36"/>
              </a:cxn>
              <a:cxn ang="0">
                <a:pos x="16" y="56"/>
              </a:cxn>
              <a:cxn ang="0">
                <a:pos x="30" y="64"/>
              </a:cxn>
              <a:cxn ang="0">
                <a:pos x="36" y="66"/>
              </a:cxn>
              <a:cxn ang="0">
                <a:pos x="48" y="64"/>
              </a:cxn>
              <a:cxn ang="0">
                <a:pos x="62" y="48"/>
              </a:cxn>
              <a:cxn ang="0">
                <a:pos x="64" y="36"/>
              </a:cxn>
              <a:cxn ang="0">
                <a:pos x="56" y="14"/>
              </a:cxn>
              <a:cxn ang="0">
                <a:pos x="42" y="6"/>
              </a:cxn>
              <a:cxn ang="0">
                <a:pos x="36" y="6"/>
              </a:cxn>
              <a:cxn ang="0">
                <a:pos x="22" y="56"/>
              </a:cxn>
              <a:cxn ang="0">
                <a:pos x="22" y="16"/>
              </a:cxn>
              <a:cxn ang="0">
                <a:pos x="34" y="16"/>
              </a:cxn>
              <a:cxn ang="0">
                <a:pos x="48" y="18"/>
              </a:cxn>
              <a:cxn ang="0">
                <a:pos x="50" y="22"/>
              </a:cxn>
              <a:cxn ang="0">
                <a:pos x="50" y="28"/>
              </a:cxn>
              <a:cxn ang="0">
                <a:pos x="48" y="34"/>
              </a:cxn>
              <a:cxn ang="0">
                <a:pos x="44" y="36"/>
              </a:cxn>
              <a:cxn ang="0">
                <a:pos x="48" y="40"/>
              </a:cxn>
              <a:cxn ang="0">
                <a:pos x="50" y="46"/>
              </a:cxn>
              <a:cxn ang="0">
                <a:pos x="44" y="56"/>
              </a:cxn>
              <a:cxn ang="0">
                <a:pos x="42" y="46"/>
              </a:cxn>
              <a:cxn ang="0">
                <a:pos x="40" y="42"/>
              </a:cxn>
              <a:cxn ang="0">
                <a:pos x="30" y="40"/>
              </a:cxn>
              <a:cxn ang="0">
                <a:pos x="30" y="34"/>
              </a:cxn>
              <a:cxn ang="0">
                <a:pos x="34" y="34"/>
              </a:cxn>
              <a:cxn ang="0">
                <a:pos x="42" y="30"/>
              </a:cxn>
              <a:cxn ang="0">
                <a:pos x="44" y="28"/>
              </a:cxn>
              <a:cxn ang="0">
                <a:pos x="42" y="22"/>
              </a:cxn>
              <a:cxn ang="0">
                <a:pos x="34" y="20"/>
              </a:cxn>
              <a:cxn ang="0">
                <a:pos x="30" y="22"/>
              </a:cxn>
            </a:cxnLst>
            <a:rect l="0" t="0" r="r" b="b"/>
            <a:pathLst>
              <a:path w="72" h="72">
                <a:moveTo>
                  <a:pt x="36" y="0"/>
                </a:moveTo>
                <a:lnTo>
                  <a:pt x="36" y="0"/>
                </a:lnTo>
                <a:lnTo>
                  <a:pt x="44" y="0"/>
                </a:lnTo>
                <a:lnTo>
                  <a:pt x="50" y="2"/>
                </a:lnTo>
                <a:lnTo>
                  <a:pt x="56" y="6"/>
                </a:lnTo>
                <a:lnTo>
                  <a:pt x="62" y="10"/>
                </a:lnTo>
                <a:lnTo>
                  <a:pt x="66" y="16"/>
                </a:lnTo>
                <a:lnTo>
                  <a:pt x="70" y="22"/>
                </a:lnTo>
                <a:lnTo>
                  <a:pt x="72" y="28"/>
                </a:lnTo>
                <a:lnTo>
                  <a:pt x="72" y="36"/>
                </a:lnTo>
                <a:lnTo>
                  <a:pt x="72" y="36"/>
                </a:lnTo>
                <a:lnTo>
                  <a:pt x="72" y="42"/>
                </a:lnTo>
                <a:lnTo>
                  <a:pt x="70" y="50"/>
                </a:lnTo>
                <a:lnTo>
                  <a:pt x="66" y="56"/>
                </a:lnTo>
                <a:lnTo>
                  <a:pt x="62" y="62"/>
                </a:lnTo>
                <a:lnTo>
                  <a:pt x="56" y="66"/>
                </a:lnTo>
                <a:lnTo>
                  <a:pt x="50" y="68"/>
                </a:lnTo>
                <a:lnTo>
                  <a:pt x="44" y="70"/>
                </a:lnTo>
                <a:lnTo>
                  <a:pt x="36" y="72"/>
                </a:lnTo>
                <a:lnTo>
                  <a:pt x="36" y="72"/>
                </a:lnTo>
                <a:lnTo>
                  <a:pt x="28" y="70"/>
                </a:lnTo>
                <a:lnTo>
                  <a:pt x="22" y="68"/>
                </a:lnTo>
                <a:lnTo>
                  <a:pt x="16" y="66"/>
                </a:lnTo>
                <a:lnTo>
                  <a:pt x="10" y="62"/>
                </a:lnTo>
                <a:lnTo>
                  <a:pt x="6" y="56"/>
                </a:lnTo>
                <a:lnTo>
                  <a:pt x="2" y="50"/>
                </a:lnTo>
                <a:lnTo>
                  <a:pt x="0" y="42"/>
                </a:lnTo>
                <a:lnTo>
                  <a:pt x="0" y="36"/>
                </a:lnTo>
                <a:lnTo>
                  <a:pt x="0" y="36"/>
                </a:lnTo>
                <a:lnTo>
                  <a:pt x="0" y="28"/>
                </a:lnTo>
                <a:lnTo>
                  <a:pt x="2" y="22"/>
                </a:lnTo>
                <a:lnTo>
                  <a:pt x="6" y="16"/>
                </a:lnTo>
                <a:lnTo>
                  <a:pt x="10" y="10"/>
                </a:lnTo>
                <a:lnTo>
                  <a:pt x="16" y="6"/>
                </a:lnTo>
                <a:lnTo>
                  <a:pt x="22" y="2"/>
                </a:lnTo>
                <a:lnTo>
                  <a:pt x="28" y="0"/>
                </a:lnTo>
                <a:lnTo>
                  <a:pt x="36" y="0"/>
                </a:lnTo>
                <a:lnTo>
                  <a:pt x="36" y="0"/>
                </a:lnTo>
                <a:close/>
                <a:moveTo>
                  <a:pt x="36" y="6"/>
                </a:moveTo>
                <a:lnTo>
                  <a:pt x="36" y="6"/>
                </a:lnTo>
                <a:lnTo>
                  <a:pt x="30" y="6"/>
                </a:lnTo>
                <a:lnTo>
                  <a:pt x="26" y="8"/>
                </a:lnTo>
                <a:lnTo>
                  <a:pt x="16" y="14"/>
                </a:lnTo>
                <a:lnTo>
                  <a:pt x="10" y="24"/>
                </a:lnTo>
                <a:lnTo>
                  <a:pt x="8" y="36"/>
                </a:lnTo>
                <a:lnTo>
                  <a:pt x="8" y="36"/>
                </a:lnTo>
                <a:lnTo>
                  <a:pt x="10" y="48"/>
                </a:lnTo>
                <a:lnTo>
                  <a:pt x="16" y="56"/>
                </a:lnTo>
                <a:lnTo>
                  <a:pt x="26" y="64"/>
                </a:lnTo>
                <a:lnTo>
                  <a:pt x="30" y="64"/>
                </a:lnTo>
                <a:lnTo>
                  <a:pt x="36" y="66"/>
                </a:lnTo>
                <a:lnTo>
                  <a:pt x="36" y="66"/>
                </a:lnTo>
                <a:lnTo>
                  <a:pt x="42" y="66"/>
                </a:lnTo>
                <a:lnTo>
                  <a:pt x="48" y="64"/>
                </a:lnTo>
                <a:lnTo>
                  <a:pt x="56" y="56"/>
                </a:lnTo>
                <a:lnTo>
                  <a:pt x="62" y="48"/>
                </a:lnTo>
                <a:lnTo>
                  <a:pt x="64" y="36"/>
                </a:lnTo>
                <a:lnTo>
                  <a:pt x="64" y="36"/>
                </a:lnTo>
                <a:lnTo>
                  <a:pt x="62" y="24"/>
                </a:lnTo>
                <a:lnTo>
                  <a:pt x="56" y="14"/>
                </a:lnTo>
                <a:lnTo>
                  <a:pt x="48" y="8"/>
                </a:lnTo>
                <a:lnTo>
                  <a:pt x="42" y="6"/>
                </a:lnTo>
                <a:lnTo>
                  <a:pt x="36" y="6"/>
                </a:lnTo>
                <a:lnTo>
                  <a:pt x="36" y="6"/>
                </a:lnTo>
                <a:close/>
                <a:moveTo>
                  <a:pt x="30" y="56"/>
                </a:moveTo>
                <a:lnTo>
                  <a:pt x="22" y="56"/>
                </a:lnTo>
                <a:lnTo>
                  <a:pt x="22" y="16"/>
                </a:lnTo>
                <a:lnTo>
                  <a:pt x="22" y="16"/>
                </a:lnTo>
                <a:lnTo>
                  <a:pt x="34" y="16"/>
                </a:lnTo>
                <a:lnTo>
                  <a:pt x="34" y="16"/>
                </a:lnTo>
                <a:lnTo>
                  <a:pt x="42" y="16"/>
                </a:lnTo>
                <a:lnTo>
                  <a:pt x="48" y="18"/>
                </a:lnTo>
                <a:lnTo>
                  <a:pt x="48" y="18"/>
                </a:lnTo>
                <a:lnTo>
                  <a:pt x="50" y="22"/>
                </a:lnTo>
                <a:lnTo>
                  <a:pt x="50" y="28"/>
                </a:lnTo>
                <a:lnTo>
                  <a:pt x="50" y="28"/>
                </a:lnTo>
                <a:lnTo>
                  <a:pt x="50" y="30"/>
                </a:lnTo>
                <a:lnTo>
                  <a:pt x="48" y="34"/>
                </a:lnTo>
                <a:lnTo>
                  <a:pt x="44" y="36"/>
                </a:lnTo>
                <a:lnTo>
                  <a:pt x="44" y="36"/>
                </a:lnTo>
                <a:lnTo>
                  <a:pt x="44" y="36"/>
                </a:lnTo>
                <a:lnTo>
                  <a:pt x="48" y="40"/>
                </a:lnTo>
                <a:lnTo>
                  <a:pt x="50" y="46"/>
                </a:lnTo>
                <a:lnTo>
                  <a:pt x="50" y="46"/>
                </a:lnTo>
                <a:lnTo>
                  <a:pt x="52" y="56"/>
                </a:lnTo>
                <a:lnTo>
                  <a:pt x="44" y="56"/>
                </a:lnTo>
                <a:lnTo>
                  <a:pt x="44" y="56"/>
                </a:lnTo>
                <a:lnTo>
                  <a:pt x="42" y="46"/>
                </a:lnTo>
                <a:lnTo>
                  <a:pt x="42" y="46"/>
                </a:lnTo>
                <a:lnTo>
                  <a:pt x="40" y="42"/>
                </a:lnTo>
                <a:lnTo>
                  <a:pt x="34" y="40"/>
                </a:lnTo>
                <a:lnTo>
                  <a:pt x="30" y="40"/>
                </a:lnTo>
                <a:lnTo>
                  <a:pt x="30" y="56"/>
                </a:lnTo>
                <a:close/>
                <a:moveTo>
                  <a:pt x="30" y="34"/>
                </a:moveTo>
                <a:lnTo>
                  <a:pt x="34" y="34"/>
                </a:lnTo>
                <a:lnTo>
                  <a:pt x="34" y="34"/>
                </a:lnTo>
                <a:lnTo>
                  <a:pt x="40" y="32"/>
                </a:lnTo>
                <a:lnTo>
                  <a:pt x="42" y="30"/>
                </a:lnTo>
                <a:lnTo>
                  <a:pt x="44" y="28"/>
                </a:lnTo>
                <a:lnTo>
                  <a:pt x="44" y="28"/>
                </a:lnTo>
                <a:lnTo>
                  <a:pt x="44" y="26"/>
                </a:lnTo>
                <a:lnTo>
                  <a:pt x="42" y="22"/>
                </a:lnTo>
                <a:lnTo>
                  <a:pt x="38" y="22"/>
                </a:lnTo>
                <a:lnTo>
                  <a:pt x="34" y="20"/>
                </a:lnTo>
                <a:lnTo>
                  <a:pt x="34" y="20"/>
                </a:lnTo>
                <a:lnTo>
                  <a:pt x="30" y="22"/>
                </a:lnTo>
                <a:lnTo>
                  <a:pt x="30" y="34"/>
                </a:lnTo>
                <a:close/>
              </a:path>
            </a:pathLst>
          </a:custGeom>
          <a:noFill/>
          <a:ln w="9525">
            <a:noFill/>
            <a:round/>
            <a:headEnd/>
            <a:tailEnd/>
          </a:ln>
        </p:spPr>
        <p:txBody>
          <a:bodyPr/>
          <a:lstStyle/>
          <a:p>
            <a:endParaRPr lang="en-US">
              <a:solidFill>
                <a:srgbClr val="FFFFFF"/>
              </a:solidFill>
            </a:endParaRPr>
          </a:p>
        </p:txBody>
      </p:sp>
      <p:sp>
        <p:nvSpPr>
          <p:cNvPr id="68630" name="Text Box 22"/>
          <p:cNvSpPr txBox="1">
            <a:spLocks noChangeArrowheads="1"/>
          </p:cNvSpPr>
          <p:nvPr/>
        </p:nvSpPr>
        <p:spPr bwMode="auto">
          <a:xfrm>
            <a:off x="9002713" y="6475413"/>
            <a:ext cx="19236" cy="30778"/>
          </a:xfrm>
          <a:prstGeom prst="rect">
            <a:avLst/>
          </a:prstGeom>
          <a:solidFill>
            <a:schemeClr val="bg1"/>
          </a:solidFill>
          <a:ln w="9525">
            <a:noFill/>
            <a:miter lim="800000"/>
            <a:headEnd/>
            <a:tailEnd/>
          </a:ln>
          <a:effectLst/>
        </p:spPr>
        <p:txBody>
          <a:bodyPr wrap="none" lIns="0" tIns="0" rIns="0" bIns="0">
            <a:spAutoFit/>
          </a:bodyPr>
          <a:lstStyle/>
          <a:p>
            <a:pPr>
              <a:spcBef>
                <a:spcPct val="50000"/>
              </a:spcBef>
            </a:pPr>
            <a:r>
              <a:rPr lang="en-US" sz="200">
                <a:solidFill>
                  <a:srgbClr val="FFFFFF"/>
                </a:solidFill>
                <a:cs typeface="Arial" charset="0"/>
              </a:rPr>
              <a:t>®</a:t>
            </a:r>
          </a:p>
        </p:txBody>
      </p:sp>
      <p:sp>
        <p:nvSpPr>
          <p:cNvPr id="20" name="Rectangle 5"/>
          <p:cNvSpPr>
            <a:spLocks noChangeArrowheads="1"/>
          </p:cNvSpPr>
          <p:nvPr/>
        </p:nvSpPr>
        <p:spPr bwMode="auto">
          <a:xfrm>
            <a:off x="371475" y="6688138"/>
            <a:ext cx="3209212" cy="107722"/>
          </a:xfrm>
          <a:prstGeom prst="rect">
            <a:avLst/>
          </a:prstGeom>
          <a:noFill/>
          <a:ln w="9525" algn="ctr">
            <a:noFill/>
            <a:miter lim="800000"/>
            <a:headEnd/>
            <a:tailEnd/>
          </a:ln>
          <a:effectLst/>
        </p:spPr>
        <p:txBody>
          <a:bodyPr wrap="none" lIns="0" tIns="0" rIns="0" bIns="0" anchor="b">
            <a:spAutoFit/>
          </a:bodyPr>
          <a:lstStyle/>
          <a:p>
            <a:pPr>
              <a:defRPr/>
            </a:pPr>
            <a:r>
              <a:rPr lang="en-US" sz="700" dirty="0">
                <a:solidFill>
                  <a:schemeClr val="bg1">
                    <a:lumMod val="65000"/>
                    <a:lumOff val="35000"/>
                  </a:schemeClr>
                </a:solidFill>
                <a:latin typeface="Adobe Clean" pitchFamily="34" charset="0"/>
              </a:rPr>
              <a:t>Copyright </a:t>
            </a:r>
            <a:r>
              <a:rPr lang="en-US" sz="700" dirty="0" smtClean="0">
                <a:solidFill>
                  <a:schemeClr val="bg1">
                    <a:lumMod val="65000"/>
                    <a:lumOff val="35000"/>
                  </a:schemeClr>
                </a:solidFill>
                <a:latin typeface="Adobe Clean" pitchFamily="34" charset="0"/>
              </a:rPr>
              <a:t>2009 </a:t>
            </a:r>
            <a:r>
              <a:rPr lang="en-US" sz="700" dirty="0">
                <a:solidFill>
                  <a:schemeClr val="bg1">
                    <a:lumMod val="65000"/>
                    <a:lumOff val="35000"/>
                  </a:schemeClr>
                </a:solidFill>
                <a:latin typeface="Adobe Clean" pitchFamily="34" charset="0"/>
              </a:rPr>
              <a:t>Adobe Systems Incorporated.  All rights reserved. </a:t>
            </a:r>
            <a:r>
              <a:rPr lang="en-US" sz="700" dirty="0" smtClean="0">
                <a:solidFill>
                  <a:schemeClr val="bg1">
                    <a:lumMod val="65000"/>
                    <a:lumOff val="35000"/>
                  </a:schemeClr>
                </a:solidFill>
                <a:latin typeface="Adobe Clean" pitchFamily="34" charset="0"/>
              </a:rPr>
              <a:t> Adobe confidential.</a:t>
            </a:r>
            <a:endParaRPr lang="en-US" sz="700" dirty="0">
              <a:solidFill>
                <a:schemeClr val="bg1">
                  <a:lumMod val="65000"/>
                  <a:lumOff val="35000"/>
                </a:schemeClr>
              </a:solidFill>
              <a:latin typeface="Adobe Clean" pitchFamily="34" charset="0"/>
            </a:endParaRPr>
          </a:p>
        </p:txBody>
      </p:sp>
      <p:sp>
        <p:nvSpPr>
          <p:cNvPr id="21" name="TextBox 20"/>
          <p:cNvSpPr txBox="1"/>
          <p:nvPr userDrawn="1"/>
        </p:nvSpPr>
        <p:spPr>
          <a:xfrm>
            <a:off x="4193381" y="6688138"/>
            <a:ext cx="742951" cy="107722"/>
          </a:xfrm>
          <a:prstGeom prst="rect">
            <a:avLst/>
          </a:prstGeom>
          <a:noFill/>
        </p:spPr>
        <p:txBody>
          <a:bodyPr wrap="square" lIns="0" tIns="0" rIns="0" bIns="0" rtlCol="0" anchor="b">
            <a:spAutoFit/>
          </a:bodyPr>
          <a:lstStyle/>
          <a:p>
            <a:pPr algn="ctr"/>
            <a:fld id="{9BA81524-9423-4FCF-B9F5-BF74D3C33CA8}" type="slidenum">
              <a:rPr lang="en-US" sz="700" kern="1200" smtClean="0">
                <a:solidFill>
                  <a:schemeClr val="bg1">
                    <a:lumMod val="65000"/>
                    <a:lumOff val="35000"/>
                  </a:schemeClr>
                </a:solidFill>
                <a:latin typeface="Adobe Clean" pitchFamily="34" charset="0"/>
                <a:ea typeface="+mn-ea"/>
                <a:cs typeface="+mn-cs"/>
              </a:rPr>
              <a:pPr algn="ctr"/>
              <a:t>‹#›</a:t>
            </a:fld>
            <a:endParaRPr lang="en-US" sz="700" kern="1200" dirty="0">
              <a:solidFill>
                <a:schemeClr val="bg1">
                  <a:lumMod val="65000"/>
                  <a:lumOff val="35000"/>
                </a:schemeClr>
              </a:solidFill>
              <a:latin typeface="Adobe Clean" pitchFamily="34" charset="0"/>
              <a:ea typeface="+mn-ea"/>
              <a:cs typeface="+mn-cs"/>
            </a:endParaRPr>
          </a:p>
        </p:txBody>
      </p:sp>
      <p:pic>
        <p:nvPicPr>
          <p:cNvPr id="24" name="Picture 23" descr="logo_max_gray.png"/>
          <p:cNvPicPr>
            <a:picLocks noChangeAspect="1"/>
          </p:cNvPicPr>
          <p:nvPr userDrawn="1"/>
        </p:nvPicPr>
        <p:blipFill>
          <a:blip r:embed="rId6" cstate="print"/>
          <a:stretch>
            <a:fillRect/>
          </a:stretch>
        </p:blipFill>
        <p:spPr>
          <a:xfrm>
            <a:off x="7797218" y="240412"/>
            <a:ext cx="1197813" cy="229488"/>
          </a:xfrm>
          <a:prstGeom prst="rect">
            <a:avLst/>
          </a:prstGeom>
        </p:spPr>
      </p:pic>
    </p:spTree>
  </p:cSld>
  <p:clrMap bg1="lt1" tx1="dk1" bg2="lt2" tx2="dk2" accent1="accent1" accent2="accent2" accent3="accent3" accent4="accent4" accent5="accent5" accent6="accent6" hlink="hlink" folHlink="folHlink"/>
  <p:sldLayoutIdLst>
    <p:sldLayoutId id="2147483676" r:id="rId1"/>
    <p:sldLayoutId id="2147483679" r:id="rId2"/>
    <p:sldLayoutId id="2147483683" r:id="rId3"/>
    <p:sldLayoutId id="2147483684" r:id="rId4"/>
  </p:sldLayoutIdLst>
  <p:transition>
    <p:fade/>
  </p:transition>
  <p:timing>
    <p:tnLst>
      <p:par>
        <p:cTn id="1" dur="indefinite" restart="never" nodeType="tmRoot"/>
      </p:par>
    </p:tnLst>
  </p:timing>
  <p:hf hdr="0" ftr="0" dt="0"/>
  <p:txStyles>
    <p:titleStyle>
      <a:lvl1pPr algn="l" rtl="0" fontAlgn="base">
        <a:lnSpc>
          <a:spcPct val="85000"/>
        </a:lnSpc>
        <a:spcBef>
          <a:spcPct val="20000"/>
        </a:spcBef>
        <a:spcAft>
          <a:spcPct val="0"/>
        </a:spcAft>
        <a:buClr>
          <a:schemeClr val="tx2"/>
        </a:buClr>
        <a:buSzPct val="90000"/>
        <a:buFont typeface="Wingdings" pitchFamily="2" charset="2"/>
        <a:defRPr sz="2400">
          <a:solidFill>
            <a:schemeClr val="bg1"/>
          </a:solidFill>
          <a:latin typeface="Adobe Clean" pitchFamily="34" charset="0"/>
          <a:ea typeface="+mj-ea"/>
          <a:cs typeface="+mj-cs"/>
        </a:defRPr>
      </a:lvl1pPr>
      <a:lvl2pPr algn="l" rtl="0" fontAlgn="base">
        <a:lnSpc>
          <a:spcPct val="85000"/>
        </a:lnSpc>
        <a:spcBef>
          <a:spcPct val="20000"/>
        </a:spcBef>
        <a:spcAft>
          <a:spcPct val="0"/>
        </a:spcAft>
        <a:buClr>
          <a:schemeClr val="tx2"/>
        </a:buClr>
        <a:buSzPct val="90000"/>
        <a:buFont typeface="Wingdings" pitchFamily="2" charset="2"/>
        <a:defRPr sz="2400">
          <a:solidFill>
            <a:srgbClr val="C0C0C0"/>
          </a:solidFill>
          <a:latin typeface="Myriad Pro" pitchFamily="34" charset="0"/>
        </a:defRPr>
      </a:lvl2pPr>
      <a:lvl3pPr algn="l" rtl="0" fontAlgn="base">
        <a:lnSpc>
          <a:spcPct val="85000"/>
        </a:lnSpc>
        <a:spcBef>
          <a:spcPct val="20000"/>
        </a:spcBef>
        <a:spcAft>
          <a:spcPct val="0"/>
        </a:spcAft>
        <a:buClr>
          <a:schemeClr val="tx2"/>
        </a:buClr>
        <a:buSzPct val="90000"/>
        <a:buFont typeface="Wingdings" pitchFamily="2" charset="2"/>
        <a:defRPr sz="2400">
          <a:solidFill>
            <a:srgbClr val="C0C0C0"/>
          </a:solidFill>
          <a:latin typeface="Myriad Pro" pitchFamily="34" charset="0"/>
        </a:defRPr>
      </a:lvl3pPr>
      <a:lvl4pPr algn="l" rtl="0" fontAlgn="base">
        <a:lnSpc>
          <a:spcPct val="85000"/>
        </a:lnSpc>
        <a:spcBef>
          <a:spcPct val="20000"/>
        </a:spcBef>
        <a:spcAft>
          <a:spcPct val="0"/>
        </a:spcAft>
        <a:buClr>
          <a:schemeClr val="tx2"/>
        </a:buClr>
        <a:buSzPct val="90000"/>
        <a:buFont typeface="Wingdings" pitchFamily="2" charset="2"/>
        <a:defRPr sz="2400">
          <a:solidFill>
            <a:srgbClr val="C0C0C0"/>
          </a:solidFill>
          <a:latin typeface="Myriad Pro" pitchFamily="34" charset="0"/>
        </a:defRPr>
      </a:lvl4pPr>
      <a:lvl5pPr algn="l" rtl="0" fontAlgn="base">
        <a:lnSpc>
          <a:spcPct val="85000"/>
        </a:lnSpc>
        <a:spcBef>
          <a:spcPct val="20000"/>
        </a:spcBef>
        <a:spcAft>
          <a:spcPct val="0"/>
        </a:spcAft>
        <a:buClr>
          <a:schemeClr val="tx2"/>
        </a:buClr>
        <a:buSzPct val="90000"/>
        <a:buFont typeface="Wingdings" pitchFamily="2" charset="2"/>
        <a:defRPr sz="2400">
          <a:solidFill>
            <a:srgbClr val="C0C0C0"/>
          </a:solidFill>
          <a:latin typeface="Myriad Pro" pitchFamily="34" charset="0"/>
        </a:defRPr>
      </a:lvl5pPr>
      <a:lvl6pPr marL="457200" algn="l" rtl="0" fontAlgn="base">
        <a:lnSpc>
          <a:spcPct val="85000"/>
        </a:lnSpc>
        <a:spcBef>
          <a:spcPct val="20000"/>
        </a:spcBef>
        <a:spcAft>
          <a:spcPct val="0"/>
        </a:spcAft>
        <a:buClr>
          <a:schemeClr val="tx2"/>
        </a:buClr>
        <a:buSzPct val="90000"/>
        <a:buFont typeface="Wingdings" pitchFamily="2" charset="2"/>
        <a:defRPr sz="2400">
          <a:solidFill>
            <a:srgbClr val="C0C0C0"/>
          </a:solidFill>
          <a:latin typeface="Myriad Pro" pitchFamily="34" charset="0"/>
        </a:defRPr>
      </a:lvl6pPr>
      <a:lvl7pPr marL="914400" algn="l" rtl="0" fontAlgn="base">
        <a:lnSpc>
          <a:spcPct val="85000"/>
        </a:lnSpc>
        <a:spcBef>
          <a:spcPct val="20000"/>
        </a:spcBef>
        <a:spcAft>
          <a:spcPct val="0"/>
        </a:spcAft>
        <a:buClr>
          <a:schemeClr val="tx2"/>
        </a:buClr>
        <a:buSzPct val="90000"/>
        <a:buFont typeface="Wingdings" pitchFamily="2" charset="2"/>
        <a:defRPr sz="2400">
          <a:solidFill>
            <a:srgbClr val="C0C0C0"/>
          </a:solidFill>
          <a:latin typeface="Myriad Pro" pitchFamily="34" charset="0"/>
        </a:defRPr>
      </a:lvl7pPr>
      <a:lvl8pPr marL="1371600" algn="l" rtl="0" fontAlgn="base">
        <a:lnSpc>
          <a:spcPct val="85000"/>
        </a:lnSpc>
        <a:spcBef>
          <a:spcPct val="20000"/>
        </a:spcBef>
        <a:spcAft>
          <a:spcPct val="0"/>
        </a:spcAft>
        <a:buClr>
          <a:schemeClr val="tx2"/>
        </a:buClr>
        <a:buSzPct val="90000"/>
        <a:buFont typeface="Wingdings" pitchFamily="2" charset="2"/>
        <a:defRPr sz="2400">
          <a:solidFill>
            <a:srgbClr val="C0C0C0"/>
          </a:solidFill>
          <a:latin typeface="Myriad Pro" pitchFamily="34" charset="0"/>
        </a:defRPr>
      </a:lvl8pPr>
      <a:lvl9pPr marL="1828800" algn="l" rtl="0" fontAlgn="base">
        <a:lnSpc>
          <a:spcPct val="85000"/>
        </a:lnSpc>
        <a:spcBef>
          <a:spcPct val="20000"/>
        </a:spcBef>
        <a:spcAft>
          <a:spcPct val="0"/>
        </a:spcAft>
        <a:buClr>
          <a:schemeClr val="tx2"/>
        </a:buClr>
        <a:buSzPct val="90000"/>
        <a:buFont typeface="Wingdings" pitchFamily="2" charset="2"/>
        <a:defRPr sz="2400">
          <a:solidFill>
            <a:srgbClr val="C0C0C0"/>
          </a:solidFill>
          <a:latin typeface="Myriad Pro" pitchFamily="34" charset="0"/>
        </a:defRPr>
      </a:lvl9pPr>
    </p:titleStyle>
    <p:bodyStyle>
      <a:lvl1pPr marL="233363" indent="-233363" algn="l" defTabSz="820738" rtl="0" fontAlgn="base">
        <a:spcBef>
          <a:spcPct val="50000"/>
        </a:spcBef>
        <a:spcAft>
          <a:spcPct val="0"/>
        </a:spcAft>
        <a:buClr>
          <a:srgbClr val="990000"/>
        </a:buClr>
        <a:buSzPct val="80000"/>
        <a:buFont typeface="Wingdings" pitchFamily="2" charset="2"/>
        <a:buChar char="§"/>
        <a:tabLst>
          <a:tab pos="341313" algn="l"/>
          <a:tab pos="1150938" algn="l"/>
        </a:tabLst>
        <a:defRPr sz="2000">
          <a:solidFill>
            <a:schemeClr val="tx1"/>
          </a:solidFill>
          <a:latin typeface="Adobe Clean" pitchFamily="34" charset="0"/>
          <a:ea typeface="+mn-ea"/>
          <a:cs typeface="+mn-cs"/>
        </a:defRPr>
      </a:lvl1pPr>
      <a:lvl2pPr marL="630238" indent="-215900" algn="l" defTabSz="820738" rtl="0" fontAlgn="base">
        <a:spcBef>
          <a:spcPct val="50000"/>
        </a:spcBef>
        <a:spcAft>
          <a:spcPct val="0"/>
        </a:spcAft>
        <a:buClr>
          <a:srgbClr val="990000"/>
        </a:buClr>
        <a:buSzPct val="80000"/>
        <a:buFont typeface="Wingdings" pitchFamily="2" charset="2"/>
        <a:buChar char="§"/>
        <a:tabLst>
          <a:tab pos="341313" algn="l"/>
          <a:tab pos="1150938" algn="l"/>
        </a:tabLst>
        <a:defRPr sz="1600">
          <a:solidFill>
            <a:schemeClr val="tx1"/>
          </a:solidFill>
          <a:latin typeface="Adobe Clean" pitchFamily="34" charset="0"/>
        </a:defRPr>
      </a:lvl2pPr>
      <a:lvl3pPr marL="968375" indent="-214313" algn="l" defTabSz="820738" rtl="0" fontAlgn="base">
        <a:spcBef>
          <a:spcPct val="50000"/>
        </a:spcBef>
        <a:spcAft>
          <a:spcPct val="0"/>
        </a:spcAft>
        <a:buClr>
          <a:srgbClr val="990000"/>
        </a:buClr>
        <a:buSzPct val="80000"/>
        <a:buFont typeface="Wingdings" pitchFamily="2" charset="2"/>
        <a:buChar char="§"/>
        <a:tabLst>
          <a:tab pos="341313" algn="l"/>
          <a:tab pos="1150938" algn="l"/>
        </a:tabLst>
        <a:defRPr sz="1600">
          <a:solidFill>
            <a:schemeClr val="tx1"/>
          </a:solidFill>
          <a:latin typeface="Adobe Clean" pitchFamily="34" charset="0"/>
        </a:defRPr>
      </a:lvl3pPr>
      <a:lvl4pPr marL="1258888" indent="-176213" algn="l" defTabSz="820738" rtl="0" fontAlgn="base">
        <a:lnSpc>
          <a:spcPct val="95000"/>
        </a:lnSpc>
        <a:spcBef>
          <a:spcPct val="20000"/>
        </a:spcBef>
        <a:spcAft>
          <a:spcPct val="0"/>
        </a:spcAft>
        <a:buClr>
          <a:srgbClr val="990000"/>
        </a:buClr>
        <a:buSzPct val="80000"/>
        <a:buFont typeface="Wingdings" pitchFamily="2" charset="2"/>
        <a:buChar char="§"/>
        <a:tabLst>
          <a:tab pos="341313" algn="l"/>
          <a:tab pos="1150938" algn="l"/>
        </a:tabLst>
        <a:defRPr sz="1600">
          <a:solidFill>
            <a:schemeClr val="tx1"/>
          </a:solidFill>
          <a:latin typeface="Adobe Clean" pitchFamily="34" charset="0"/>
        </a:defRPr>
      </a:lvl4pPr>
      <a:lvl5pPr marL="1374775" indent="166688" algn="l" defTabSz="820738" rtl="0" fontAlgn="base">
        <a:spcBef>
          <a:spcPct val="20000"/>
        </a:spcBef>
        <a:spcAft>
          <a:spcPct val="0"/>
        </a:spcAft>
        <a:buClr>
          <a:srgbClr val="990000"/>
        </a:buClr>
        <a:buSzPct val="80000"/>
        <a:buFont typeface="Wingdings" pitchFamily="2" charset="2"/>
        <a:buChar char="§"/>
        <a:defRPr sz="1300">
          <a:solidFill>
            <a:schemeClr val="tx1"/>
          </a:solidFill>
          <a:latin typeface="Adobe Clean" pitchFamily="34" charset="0"/>
        </a:defRPr>
      </a:lvl5pPr>
      <a:lvl6pPr marL="1831975" indent="166688" algn="l" defTabSz="820738" rtl="0" fontAlgn="base">
        <a:spcBef>
          <a:spcPct val="20000"/>
        </a:spcBef>
        <a:spcAft>
          <a:spcPct val="0"/>
        </a:spcAft>
        <a:buClr>
          <a:srgbClr val="990000"/>
        </a:buClr>
        <a:buSzPct val="80000"/>
        <a:buFont typeface="Wingdings" pitchFamily="2" charset="2"/>
        <a:buChar char="§"/>
        <a:defRPr sz="1300">
          <a:solidFill>
            <a:schemeClr val="tx1"/>
          </a:solidFill>
          <a:latin typeface="+mn-lt"/>
        </a:defRPr>
      </a:lvl6pPr>
      <a:lvl7pPr marL="2289175" indent="166688" algn="l" defTabSz="820738" rtl="0" fontAlgn="base">
        <a:spcBef>
          <a:spcPct val="20000"/>
        </a:spcBef>
        <a:spcAft>
          <a:spcPct val="0"/>
        </a:spcAft>
        <a:buClr>
          <a:srgbClr val="990000"/>
        </a:buClr>
        <a:buSzPct val="80000"/>
        <a:buFont typeface="Wingdings" pitchFamily="2" charset="2"/>
        <a:buChar char="§"/>
        <a:defRPr sz="1300">
          <a:solidFill>
            <a:schemeClr val="tx1"/>
          </a:solidFill>
          <a:latin typeface="+mn-lt"/>
        </a:defRPr>
      </a:lvl7pPr>
      <a:lvl8pPr marL="2746375" indent="166688" algn="l" defTabSz="820738" rtl="0" fontAlgn="base">
        <a:spcBef>
          <a:spcPct val="20000"/>
        </a:spcBef>
        <a:spcAft>
          <a:spcPct val="0"/>
        </a:spcAft>
        <a:buClr>
          <a:srgbClr val="990000"/>
        </a:buClr>
        <a:buSzPct val="80000"/>
        <a:buFont typeface="Wingdings" pitchFamily="2" charset="2"/>
        <a:buChar char="§"/>
        <a:defRPr sz="1300">
          <a:solidFill>
            <a:schemeClr val="tx1"/>
          </a:solidFill>
          <a:latin typeface="+mn-lt"/>
        </a:defRPr>
      </a:lvl8pPr>
      <a:lvl9pPr marL="3203575" indent="166688" algn="l" defTabSz="820738" rtl="0" fontAlgn="base">
        <a:spcBef>
          <a:spcPct val="20000"/>
        </a:spcBef>
        <a:spcAft>
          <a:spcPct val="0"/>
        </a:spcAft>
        <a:buClr>
          <a:srgbClr val="990000"/>
        </a:buClr>
        <a:buSzPct val="80000"/>
        <a:buFont typeface="Wingdings" pitchFamily="2" charset="2"/>
        <a:buChar char="§"/>
        <a:defRPr sz="13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8613" name="Rectangle 5"/>
          <p:cNvSpPr>
            <a:spLocks noChangeArrowheads="1"/>
          </p:cNvSpPr>
          <p:nvPr/>
        </p:nvSpPr>
        <p:spPr bwMode="auto">
          <a:xfrm>
            <a:off x="0" y="0"/>
            <a:ext cx="9144000" cy="779463"/>
          </a:xfrm>
          <a:prstGeom prst="rect">
            <a:avLst/>
          </a:prstGeom>
          <a:gradFill flip="none" rotWithShape="1">
            <a:gsLst>
              <a:gs pos="0">
                <a:srgbClr val="A7A9AB">
                  <a:tint val="66000"/>
                  <a:satMod val="160000"/>
                </a:srgbClr>
              </a:gs>
              <a:gs pos="50000">
                <a:srgbClr val="A7A9AB">
                  <a:tint val="44500"/>
                  <a:satMod val="160000"/>
                </a:srgbClr>
              </a:gs>
              <a:gs pos="100000">
                <a:srgbClr val="A7A9AB">
                  <a:tint val="23500"/>
                  <a:satMod val="160000"/>
                </a:srgbClr>
              </a:gs>
            </a:gsLst>
            <a:lin ang="16200000" scaled="1"/>
            <a:tileRect/>
          </a:gradFill>
          <a:ln w="12700" algn="ctr">
            <a:noFill/>
            <a:miter lim="800000"/>
            <a:headEnd/>
            <a:tailEnd/>
          </a:ln>
          <a:effectLst/>
        </p:spPr>
        <p:txBody>
          <a:bodyPr wrap="none" anchor="ctr"/>
          <a:lstStyle/>
          <a:p>
            <a:endParaRPr lang="en-US"/>
          </a:p>
        </p:txBody>
      </p:sp>
      <p:sp>
        <p:nvSpPr>
          <p:cNvPr id="68614" name="Rectangle 6"/>
          <p:cNvSpPr>
            <a:spLocks noGrp="1" noChangeArrowheads="1"/>
          </p:cNvSpPr>
          <p:nvPr>
            <p:ph type="title"/>
          </p:nvPr>
        </p:nvSpPr>
        <p:spPr bwMode="auto">
          <a:xfrm>
            <a:off x="282575" y="177800"/>
            <a:ext cx="8564563" cy="403225"/>
          </a:xfrm>
          <a:prstGeom prst="rect">
            <a:avLst/>
          </a:prstGeom>
          <a:noFill/>
          <a:ln w="9525">
            <a:noFill/>
            <a:miter lim="800000"/>
            <a:headEnd/>
            <a:tailEnd/>
          </a:ln>
          <a:effectLst/>
        </p:spPr>
        <p:txBody>
          <a:bodyPr vert="horz" wrap="square" lIns="91429" tIns="45714" rIns="91429" bIns="45714" numCol="1" anchor="ctr" anchorCtr="0" compatLnSpc="1">
            <a:prstTxWarp prst="textNoShape">
              <a:avLst/>
            </a:prstTxWarp>
          </a:bodyPr>
          <a:lstStyle/>
          <a:p>
            <a:pPr lvl="0"/>
            <a:r>
              <a:rPr lang="en-US" dirty="0" smtClean="0"/>
              <a:t>Click to edit Master title style</a:t>
            </a:r>
          </a:p>
        </p:txBody>
      </p:sp>
      <p:sp>
        <p:nvSpPr>
          <p:cNvPr id="68615" name="Rectangle 7"/>
          <p:cNvSpPr>
            <a:spLocks noGrp="1" noChangeArrowheads="1"/>
          </p:cNvSpPr>
          <p:nvPr>
            <p:ph type="body" idx="1"/>
          </p:nvPr>
        </p:nvSpPr>
        <p:spPr bwMode="auto">
          <a:xfrm>
            <a:off x="279400" y="1085850"/>
            <a:ext cx="8550275" cy="4840288"/>
          </a:xfrm>
          <a:prstGeom prst="rect">
            <a:avLst/>
          </a:prstGeom>
          <a:noFill/>
          <a:ln w="9525" algn="ctr">
            <a:noFill/>
            <a:miter lim="800000"/>
            <a:headEnd/>
            <a:tailEnd/>
          </a:ln>
          <a:effectLst/>
        </p:spPr>
        <p:txBody>
          <a:bodyPr vert="horz" wrap="square" lIns="82058" tIns="41029" rIns="82058" bIns="41029"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68620" name="AutoShape 12"/>
          <p:cNvSpPr>
            <a:spLocks noChangeAspect="1" noChangeArrowheads="1" noTextEdit="1"/>
          </p:cNvSpPr>
          <p:nvPr/>
        </p:nvSpPr>
        <p:spPr bwMode="auto">
          <a:xfrm>
            <a:off x="8785225" y="6480175"/>
            <a:ext cx="230188" cy="288925"/>
          </a:xfrm>
          <a:prstGeom prst="rect">
            <a:avLst/>
          </a:prstGeom>
          <a:noFill/>
          <a:ln w="9525">
            <a:noFill/>
            <a:miter lim="800000"/>
            <a:headEnd/>
            <a:tailEnd/>
          </a:ln>
        </p:spPr>
        <p:txBody>
          <a:bodyPr/>
          <a:lstStyle/>
          <a:p>
            <a:endParaRPr lang="en-US"/>
          </a:p>
        </p:txBody>
      </p:sp>
      <p:sp>
        <p:nvSpPr>
          <p:cNvPr id="68621" name="Freeform 13"/>
          <p:cNvSpPr>
            <a:spLocks noEditPoints="1"/>
          </p:cNvSpPr>
          <p:nvPr/>
        </p:nvSpPr>
        <p:spPr bwMode="auto">
          <a:xfrm>
            <a:off x="8787623" y="6700765"/>
            <a:ext cx="41961" cy="67136"/>
          </a:xfrm>
          <a:custGeom>
            <a:avLst/>
            <a:gdLst/>
            <a:ahLst/>
            <a:cxnLst>
              <a:cxn ang="0">
                <a:pos x="76" y="252"/>
              </a:cxn>
              <a:cxn ang="0">
                <a:pos x="60" y="332"/>
              </a:cxn>
              <a:cxn ang="0">
                <a:pos x="0" y="332"/>
              </a:cxn>
              <a:cxn ang="0">
                <a:pos x="74" y="0"/>
              </a:cxn>
              <a:cxn ang="0">
                <a:pos x="146" y="0"/>
              </a:cxn>
              <a:cxn ang="0">
                <a:pos x="212" y="332"/>
              </a:cxn>
              <a:cxn ang="0">
                <a:pos x="154" y="332"/>
              </a:cxn>
              <a:cxn ang="0">
                <a:pos x="138" y="252"/>
              </a:cxn>
              <a:cxn ang="0">
                <a:pos x="76" y="252"/>
              </a:cxn>
              <a:cxn ang="0">
                <a:pos x="132" y="206"/>
              </a:cxn>
              <a:cxn ang="0">
                <a:pos x="120" y="134"/>
              </a:cxn>
              <a:cxn ang="0">
                <a:pos x="120" y="134"/>
              </a:cxn>
              <a:cxn ang="0">
                <a:pos x="108" y="58"/>
              </a:cxn>
              <a:cxn ang="0">
                <a:pos x="108" y="58"/>
              </a:cxn>
              <a:cxn ang="0">
                <a:pos x="108" y="58"/>
              </a:cxn>
              <a:cxn ang="0">
                <a:pos x="96" y="134"/>
              </a:cxn>
              <a:cxn ang="0">
                <a:pos x="82" y="206"/>
              </a:cxn>
              <a:cxn ang="0">
                <a:pos x="132" y="206"/>
              </a:cxn>
            </a:cxnLst>
            <a:rect l="0" t="0" r="r" b="b"/>
            <a:pathLst>
              <a:path w="212" h="332">
                <a:moveTo>
                  <a:pt x="76" y="252"/>
                </a:moveTo>
                <a:lnTo>
                  <a:pt x="60" y="332"/>
                </a:lnTo>
                <a:lnTo>
                  <a:pt x="0" y="332"/>
                </a:lnTo>
                <a:lnTo>
                  <a:pt x="74" y="0"/>
                </a:lnTo>
                <a:lnTo>
                  <a:pt x="146" y="0"/>
                </a:lnTo>
                <a:lnTo>
                  <a:pt x="212" y="332"/>
                </a:lnTo>
                <a:lnTo>
                  <a:pt x="154" y="332"/>
                </a:lnTo>
                <a:lnTo>
                  <a:pt x="138" y="252"/>
                </a:lnTo>
                <a:lnTo>
                  <a:pt x="76" y="252"/>
                </a:lnTo>
                <a:close/>
                <a:moveTo>
                  <a:pt x="132" y="206"/>
                </a:moveTo>
                <a:lnTo>
                  <a:pt x="120" y="134"/>
                </a:lnTo>
                <a:lnTo>
                  <a:pt x="120" y="134"/>
                </a:lnTo>
                <a:lnTo>
                  <a:pt x="108" y="58"/>
                </a:lnTo>
                <a:lnTo>
                  <a:pt x="108" y="58"/>
                </a:lnTo>
                <a:lnTo>
                  <a:pt x="108" y="58"/>
                </a:lnTo>
                <a:lnTo>
                  <a:pt x="96" y="134"/>
                </a:lnTo>
                <a:lnTo>
                  <a:pt x="82" y="206"/>
                </a:lnTo>
                <a:lnTo>
                  <a:pt x="132" y="206"/>
                </a:lnTo>
                <a:close/>
              </a:path>
            </a:pathLst>
          </a:custGeom>
          <a:solidFill>
            <a:schemeClr val="bg1"/>
          </a:solidFill>
          <a:ln w="9525">
            <a:noFill/>
            <a:round/>
            <a:headEnd/>
            <a:tailEnd/>
          </a:ln>
        </p:spPr>
        <p:txBody>
          <a:bodyPr/>
          <a:lstStyle/>
          <a:p>
            <a:endParaRPr lang="en-US"/>
          </a:p>
        </p:txBody>
      </p:sp>
      <p:sp>
        <p:nvSpPr>
          <p:cNvPr id="68622" name="Freeform 14"/>
          <p:cNvSpPr>
            <a:spLocks noEditPoints="1"/>
          </p:cNvSpPr>
          <p:nvPr/>
        </p:nvSpPr>
        <p:spPr bwMode="auto">
          <a:xfrm>
            <a:off x="8833181" y="6699566"/>
            <a:ext cx="35967" cy="68335"/>
          </a:xfrm>
          <a:custGeom>
            <a:avLst/>
            <a:gdLst/>
            <a:ahLst/>
            <a:cxnLst>
              <a:cxn ang="0">
                <a:pos x="180" y="274"/>
              </a:cxn>
              <a:cxn ang="0">
                <a:pos x="182" y="342"/>
              </a:cxn>
              <a:cxn ang="0">
                <a:pos x="126" y="314"/>
              </a:cxn>
              <a:cxn ang="0">
                <a:pos x="126" y="314"/>
              </a:cxn>
              <a:cxn ang="0">
                <a:pos x="106" y="338"/>
              </a:cxn>
              <a:cxn ang="0">
                <a:pos x="84" y="346"/>
              </a:cxn>
              <a:cxn ang="0">
                <a:pos x="76" y="346"/>
              </a:cxn>
              <a:cxn ang="0">
                <a:pos x="58" y="344"/>
              </a:cxn>
              <a:cxn ang="0">
                <a:pos x="42" y="338"/>
              </a:cxn>
              <a:cxn ang="0">
                <a:pos x="20" y="310"/>
              </a:cxn>
              <a:cxn ang="0">
                <a:pos x="6" y="272"/>
              </a:cxn>
              <a:cxn ang="0">
                <a:pos x="0" y="222"/>
              </a:cxn>
              <a:cxn ang="0">
                <a:pos x="2" y="192"/>
              </a:cxn>
              <a:cxn ang="0">
                <a:pos x="14" y="146"/>
              </a:cxn>
              <a:cxn ang="0">
                <a:pos x="36" y="114"/>
              </a:cxn>
              <a:cxn ang="0">
                <a:pos x="62" y="100"/>
              </a:cxn>
              <a:cxn ang="0">
                <a:pos x="78" y="98"/>
              </a:cxn>
              <a:cxn ang="0">
                <a:pos x="104" y="104"/>
              </a:cxn>
              <a:cxn ang="0">
                <a:pos x="118" y="122"/>
              </a:cxn>
              <a:cxn ang="0">
                <a:pos x="120" y="0"/>
              </a:cxn>
              <a:cxn ang="0">
                <a:pos x="120" y="194"/>
              </a:cxn>
              <a:cxn ang="0">
                <a:pos x="120" y="180"/>
              </a:cxn>
              <a:cxn ang="0">
                <a:pos x="116" y="168"/>
              </a:cxn>
              <a:cxn ang="0">
                <a:pos x="104" y="150"/>
              </a:cxn>
              <a:cxn ang="0">
                <a:pos x="94" y="148"/>
              </a:cxn>
              <a:cxn ang="0">
                <a:pos x="86" y="150"/>
              </a:cxn>
              <a:cxn ang="0">
                <a:pos x="72" y="162"/>
              </a:cxn>
              <a:cxn ang="0">
                <a:pos x="64" y="182"/>
              </a:cxn>
              <a:cxn ang="0">
                <a:pos x="60" y="224"/>
              </a:cxn>
              <a:cxn ang="0">
                <a:pos x="62" y="240"/>
              </a:cxn>
              <a:cxn ang="0">
                <a:pos x="66" y="268"/>
              </a:cxn>
              <a:cxn ang="0">
                <a:pos x="74" y="286"/>
              </a:cxn>
              <a:cxn ang="0">
                <a:pos x="86" y="296"/>
              </a:cxn>
              <a:cxn ang="0">
                <a:pos x="92" y="298"/>
              </a:cxn>
              <a:cxn ang="0">
                <a:pos x="106" y="292"/>
              </a:cxn>
              <a:cxn ang="0">
                <a:pos x="118" y="272"/>
              </a:cxn>
              <a:cxn ang="0">
                <a:pos x="120" y="266"/>
              </a:cxn>
              <a:cxn ang="0">
                <a:pos x="120" y="194"/>
              </a:cxn>
            </a:cxnLst>
            <a:rect l="0" t="0" r="r" b="b"/>
            <a:pathLst>
              <a:path w="182" h="346">
                <a:moveTo>
                  <a:pt x="180" y="0"/>
                </a:moveTo>
                <a:lnTo>
                  <a:pt x="180" y="274"/>
                </a:lnTo>
                <a:lnTo>
                  <a:pt x="180" y="274"/>
                </a:lnTo>
                <a:lnTo>
                  <a:pt x="182" y="342"/>
                </a:lnTo>
                <a:lnTo>
                  <a:pt x="130" y="342"/>
                </a:lnTo>
                <a:lnTo>
                  <a:pt x="126" y="314"/>
                </a:lnTo>
                <a:lnTo>
                  <a:pt x="126" y="314"/>
                </a:lnTo>
                <a:lnTo>
                  <a:pt x="126" y="314"/>
                </a:lnTo>
                <a:lnTo>
                  <a:pt x="118" y="328"/>
                </a:lnTo>
                <a:lnTo>
                  <a:pt x="106" y="338"/>
                </a:lnTo>
                <a:lnTo>
                  <a:pt x="92" y="344"/>
                </a:lnTo>
                <a:lnTo>
                  <a:pt x="84" y="346"/>
                </a:lnTo>
                <a:lnTo>
                  <a:pt x="76" y="346"/>
                </a:lnTo>
                <a:lnTo>
                  <a:pt x="76" y="346"/>
                </a:lnTo>
                <a:lnTo>
                  <a:pt x="66" y="346"/>
                </a:lnTo>
                <a:lnTo>
                  <a:pt x="58" y="344"/>
                </a:lnTo>
                <a:lnTo>
                  <a:pt x="50" y="342"/>
                </a:lnTo>
                <a:lnTo>
                  <a:pt x="42" y="338"/>
                </a:lnTo>
                <a:lnTo>
                  <a:pt x="30" y="326"/>
                </a:lnTo>
                <a:lnTo>
                  <a:pt x="20" y="310"/>
                </a:lnTo>
                <a:lnTo>
                  <a:pt x="12" y="292"/>
                </a:lnTo>
                <a:lnTo>
                  <a:pt x="6" y="272"/>
                </a:lnTo>
                <a:lnTo>
                  <a:pt x="2" y="248"/>
                </a:lnTo>
                <a:lnTo>
                  <a:pt x="0" y="222"/>
                </a:lnTo>
                <a:lnTo>
                  <a:pt x="0" y="222"/>
                </a:lnTo>
                <a:lnTo>
                  <a:pt x="2" y="192"/>
                </a:lnTo>
                <a:lnTo>
                  <a:pt x="6" y="168"/>
                </a:lnTo>
                <a:lnTo>
                  <a:pt x="14" y="146"/>
                </a:lnTo>
                <a:lnTo>
                  <a:pt x="24" y="128"/>
                </a:lnTo>
                <a:lnTo>
                  <a:pt x="36" y="114"/>
                </a:lnTo>
                <a:lnTo>
                  <a:pt x="48" y="106"/>
                </a:lnTo>
                <a:lnTo>
                  <a:pt x="62" y="100"/>
                </a:lnTo>
                <a:lnTo>
                  <a:pt x="78" y="98"/>
                </a:lnTo>
                <a:lnTo>
                  <a:pt x="78" y="98"/>
                </a:lnTo>
                <a:lnTo>
                  <a:pt x="92" y="100"/>
                </a:lnTo>
                <a:lnTo>
                  <a:pt x="104" y="104"/>
                </a:lnTo>
                <a:lnTo>
                  <a:pt x="112" y="112"/>
                </a:lnTo>
                <a:lnTo>
                  <a:pt x="118" y="122"/>
                </a:lnTo>
                <a:lnTo>
                  <a:pt x="120" y="122"/>
                </a:lnTo>
                <a:lnTo>
                  <a:pt x="120" y="0"/>
                </a:lnTo>
                <a:lnTo>
                  <a:pt x="180" y="0"/>
                </a:lnTo>
                <a:close/>
                <a:moveTo>
                  <a:pt x="120" y="194"/>
                </a:moveTo>
                <a:lnTo>
                  <a:pt x="120" y="194"/>
                </a:lnTo>
                <a:lnTo>
                  <a:pt x="120" y="180"/>
                </a:lnTo>
                <a:lnTo>
                  <a:pt x="120" y="180"/>
                </a:lnTo>
                <a:lnTo>
                  <a:pt x="116" y="168"/>
                </a:lnTo>
                <a:lnTo>
                  <a:pt x="110" y="158"/>
                </a:lnTo>
                <a:lnTo>
                  <a:pt x="104" y="150"/>
                </a:lnTo>
                <a:lnTo>
                  <a:pt x="98" y="148"/>
                </a:lnTo>
                <a:lnTo>
                  <a:pt x="94" y="148"/>
                </a:lnTo>
                <a:lnTo>
                  <a:pt x="94" y="148"/>
                </a:lnTo>
                <a:lnTo>
                  <a:pt x="86" y="150"/>
                </a:lnTo>
                <a:lnTo>
                  <a:pt x="78" y="154"/>
                </a:lnTo>
                <a:lnTo>
                  <a:pt x="72" y="162"/>
                </a:lnTo>
                <a:lnTo>
                  <a:pt x="68" y="170"/>
                </a:lnTo>
                <a:lnTo>
                  <a:pt x="64" y="182"/>
                </a:lnTo>
                <a:lnTo>
                  <a:pt x="62" y="194"/>
                </a:lnTo>
                <a:lnTo>
                  <a:pt x="60" y="224"/>
                </a:lnTo>
                <a:lnTo>
                  <a:pt x="60" y="224"/>
                </a:lnTo>
                <a:lnTo>
                  <a:pt x="62" y="240"/>
                </a:lnTo>
                <a:lnTo>
                  <a:pt x="64" y="254"/>
                </a:lnTo>
                <a:lnTo>
                  <a:pt x="66" y="268"/>
                </a:lnTo>
                <a:lnTo>
                  <a:pt x="70" y="278"/>
                </a:lnTo>
                <a:lnTo>
                  <a:pt x="74" y="286"/>
                </a:lnTo>
                <a:lnTo>
                  <a:pt x="80" y="292"/>
                </a:lnTo>
                <a:lnTo>
                  <a:pt x="86" y="296"/>
                </a:lnTo>
                <a:lnTo>
                  <a:pt x="92" y="298"/>
                </a:lnTo>
                <a:lnTo>
                  <a:pt x="92" y="298"/>
                </a:lnTo>
                <a:lnTo>
                  <a:pt x="100" y="296"/>
                </a:lnTo>
                <a:lnTo>
                  <a:pt x="106" y="292"/>
                </a:lnTo>
                <a:lnTo>
                  <a:pt x="112" y="284"/>
                </a:lnTo>
                <a:lnTo>
                  <a:pt x="118" y="272"/>
                </a:lnTo>
                <a:lnTo>
                  <a:pt x="118" y="272"/>
                </a:lnTo>
                <a:lnTo>
                  <a:pt x="120" y="266"/>
                </a:lnTo>
                <a:lnTo>
                  <a:pt x="120" y="258"/>
                </a:lnTo>
                <a:lnTo>
                  <a:pt x="120" y="194"/>
                </a:lnTo>
                <a:close/>
              </a:path>
            </a:pathLst>
          </a:custGeom>
          <a:solidFill>
            <a:schemeClr val="bg1"/>
          </a:solidFill>
          <a:ln w="9525">
            <a:noFill/>
            <a:round/>
            <a:headEnd/>
            <a:tailEnd/>
          </a:ln>
        </p:spPr>
        <p:txBody>
          <a:bodyPr/>
          <a:lstStyle/>
          <a:p>
            <a:endParaRPr lang="en-US"/>
          </a:p>
        </p:txBody>
      </p:sp>
      <p:sp>
        <p:nvSpPr>
          <p:cNvPr id="68623" name="Freeform 15"/>
          <p:cNvSpPr>
            <a:spLocks noEditPoints="1"/>
          </p:cNvSpPr>
          <p:nvPr/>
        </p:nvSpPr>
        <p:spPr bwMode="auto">
          <a:xfrm>
            <a:off x="8875142" y="6718748"/>
            <a:ext cx="37166" cy="49153"/>
          </a:xfrm>
          <a:custGeom>
            <a:avLst/>
            <a:gdLst/>
            <a:ahLst/>
            <a:cxnLst>
              <a:cxn ang="0">
                <a:pos x="90" y="248"/>
              </a:cxn>
              <a:cxn ang="0">
                <a:pos x="54" y="240"/>
              </a:cxn>
              <a:cxn ang="0">
                <a:pos x="24" y="216"/>
              </a:cxn>
              <a:cxn ang="0">
                <a:pos x="6" y="178"/>
              </a:cxn>
              <a:cxn ang="0">
                <a:pos x="0" y="124"/>
              </a:cxn>
              <a:cxn ang="0">
                <a:pos x="2" y="94"/>
              </a:cxn>
              <a:cxn ang="0">
                <a:pos x="16" y="46"/>
              </a:cxn>
              <a:cxn ang="0">
                <a:pos x="42" y="16"/>
              </a:cxn>
              <a:cxn ang="0">
                <a:pos x="74" y="2"/>
              </a:cxn>
              <a:cxn ang="0">
                <a:pos x="92" y="0"/>
              </a:cxn>
              <a:cxn ang="0">
                <a:pos x="130" y="8"/>
              </a:cxn>
              <a:cxn ang="0">
                <a:pos x="158" y="32"/>
              </a:cxn>
              <a:cxn ang="0">
                <a:pos x="176" y="72"/>
              </a:cxn>
              <a:cxn ang="0">
                <a:pos x="182" y="124"/>
              </a:cxn>
              <a:cxn ang="0">
                <a:pos x="180" y="142"/>
              </a:cxn>
              <a:cxn ang="0">
                <a:pos x="176" y="172"/>
              </a:cxn>
              <a:cxn ang="0">
                <a:pos x="168" y="196"/>
              </a:cxn>
              <a:cxn ang="0">
                <a:pos x="156" y="216"/>
              </a:cxn>
              <a:cxn ang="0">
                <a:pos x="136" y="236"/>
              </a:cxn>
              <a:cxn ang="0">
                <a:pos x="106" y="248"/>
              </a:cxn>
              <a:cxn ang="0">
                <a:pos x="90" y="248"/>
              </a:cxn>
              <a:cxn ang="0">
                <a:pos x="92" y="202"/>
              </a:cxn>
              <a:cxn ang="0">
                <a:pos x="106" y="196"/>
              </a:cxn>
              <a:cxn ang="0">
                <a:pos x="114" y="176"/>
              </a:cxn>
              <a:cxn ang="0">
                <a:pos x="120" y="124"/>
              </a:cxn>
              <a:cxn ang="0">
                <a:pos x="120" y="98"/>
              </a:cxn>
              <a:cxn ang="0">
                <a:pos x="114" y="72"/>
              </a:cxn>
              <a:cxn ang="0">
                <a:pos x="106" y="52"/>
              </a:cxn>
              <a:cxn ang="0">
                <a:pos x="90" y="46"/>
              </a:cxn>
              <a:cxn ang="0">
                <a:pos x="82" y="48"/>
              </a:cxn>
              <a:cxn ang="0">
                <a:pos x="70" y="62"/>
              </a:cxn>
              <a:cxn ang="0">
                <a:pos x="64" y="84"/>
              </a:cxn>
              <a:cxn ang="0">
                <a:pos x="60" y="124"/>
              </a:cxn>
              <a:cxn ang="0">
                <a:pos x="62" y="154"/>
              </a:cxn>
              <a:cxn ang="0">
                <a:pos x="66" y="178"/>
              </a:cxn>
              <a:cxn ang="0">
                <a:pos x="76" y="196"/>
              </a:cxn>
              <a:cxn ang="0">
                <a:pos x="92" y="202"/>
              </a:cxn>
            </a:cxnLst>
            <a:rect l="0" t="0" r="r" b="b"/>
            <a:pathLst>
              <a:path w="182" h="248">
                <a:moveTo>
                  <a:pt x="90" y="248"/>
                </a:moveTo>
                <a:lnTo>
                  <a:pt x="90" y="248"/>
                </a:lnTo>
                <a:lnTo>
                  <a:pt x="70" y="246"/>
                </a:lnTo>
                <a:lnTo>
                  <a:pt x="54" y="240"/>
                </a:lnTo>
                <a:lnTo>
                  <a:pt x="38" y="230"/>
                </a:lnTo>
                <a:lnTo>
                  <a:pt x="24" y="216"/>
                </a:lnTo>
                <a:lnTo>
                  <a:pt x="14" y="198"/>
                </a:lnTo>
                <a:lnTo>
                  <a:pt x="6" y="178"/>
                </a:lnTo>
                <a:lnTo>
                  <a:pt x="2" y="152"/>
                </a:lnTo>
                <a:lnTo>
                  <a:pt x="0" y="124"/>
                </a:lnTo>
                <a:lnTo>
                  <a:pt x="0" y="124"/>
                </a:lnTo>
                <a:lnTo>
                  <a:pt x="2" y="94"/>
                </a:lnTo>
                <a:lnTo>
                  <a:pt x="8" y="68"/>
                </a:lnTo>
                <a:lnTo>
                  <a:pt x="16" y="46"/>
                </a:lnTo>
                <a:lnTo>
                  <a:pt x="28" y="30"/>
                </a:lnTo>
                <a:lnTo>
                  <a:pt x="42" y="16"/>
                </a:lnTo>
                <a:lnTo>
                  <a:pt x="58" y="6"/>
                </a:lnTo>
                <a:lnTo>
                  <a:pt x="74" y="2"/>
                </a:lnTo>
                <a:lnTo>
                  <a:pt x="92" y="0"/>
                </a:lnTo>
                <a:lnTo>
                  <a:pt x="92" y="0"/>
                </a:lnTo>
                <a:lnTo>
                  <a:pt x="112" y="2"/>
                </a:lnTo>
                <a:lnTo>
                  <a:pt x="130" y="8"/>
                </a:lnTo>
                <a:lnTo>
                  <a:pt x="144" y="18"/>
                </a:lnTo>
                <a:lnTo>
                  <a:pt x="158" y="32"/>
                </a:lnTo>
                <a:lnTo>
                  <a:pt x="168" y="50"/>
                </a:lnTo>
                <a:lnTo>
                  <a:pt x="176" y="72"/>
                </a:lnTo>
                <a:lnTo>
                  <a:pt x="180" y="96"/>
                </a:lnTo>
                <a:lnTo>
                  <a:pt x="182" y="124"/>
                </a:lnTo>
                <a:lnTo>
                  <a:pt x="182" y="124"/>
                </a:lnTo>
                <a:lnTo>
                  <a:pt x="180" y="142"/>
                </a:lnTo>
                <a:lnTo>
                  <a:pt x="178" y="158"/>
                </a:lnTo>
                <a:lnTo>
                  <a:pt x="176" y="172"/>
                </a:lnTo>
                <a:lnTo>
                  <a:pt x="172" y="184"/>
                </a:lnTo>
                <a:lnTo>
                  <a:pt x="168" y="196"/>
                </a:lnTo>
                <a:lnTo>
                  <a:pt x="162" y="206"/>
                </a:lnTo>
                <a:lnTo>
                  <a:pt x="156" y="216"/>
                </a:lnTo>
                <a:lnTo>
                  <a:pt x="150" y="224"/>
                </a:lnTo>
                <a:lnTo>
                  <a:pt x="136" y="236"/>
                </a:lnTo>
                <a:lnTo>
                  <a:pt x="120" y="244"/>
                </a:lnTo>
                <a:lnTo>
                  <a:pt x="106" y="248"/>
                </a:lnTo>
                <a:lnTo>
                  <a:pt x="92" y="248"/>
                </a:lnTo>
                <a:lnTo>
                  <a:pt x="90" y="248"/>
                </a:lnTo>
                <a:close/>
                <a:moveTo>
                  <a:pt x="92" y="202"/>
                </a:moveTo>
                <a:lnTo>
                  <a:pt x="92" y="202"/>
                </a:lnTo>
                <a:lnTo>
                  <a:pt x="100" y="200"/>
                </a:lnTo>
                <a:lnTo>
                  <a:pt x="106" y="196"/>
                </a:lnTo>
                <a:lnTo>
                  <a:pt x="112" y="188"/>
                </a:lnTo>
                <a:lnTo>
                  <a:pt x="114" y="176"/>
                </a:lnTo>
                <a:lnTo>
                  <a:pt x="120" y="152"/>
                </a:lnTo>
                <a:lnTo>
                  <a:pt x="120" y="124"/>
                </a:lnTo>
                <a:lnTo>
                  <a:pt x="120" y="124"/>
                </a:lnTo>
                <a:lnTo>
                  <a:pt x="120" y="98"/>
                </a:lnTo>
                <a:lnTo>
                  <a:pt x="118" y="84"/>
                </a:lnTo>
                <a:lnTo>
                  <a:pt x="114" y="72"/>
                </a:lnTo>
                <a:lnTo>
                  <a:pt x="110" y="62"/>
                </a:lnTo>
                <a:lnTo>
                  <a:pt x="106" y="52"/>
                </a:lnTo>
                <a:lnTo>
                  <a:pt x="100" y="48"/>
                </a:lnTo>
                <a:lnTo>
                  <a:pt x="90" y="46"/>
                </a:lnTo>
                <a:lnTo>
                  <a:pt x="90" y="46"/>
                </a:lnTo>
                <a:lnTo>
                  <a:pt x="82" y="48"/>
                </a:lnTo>
                <a:lnTo>
                  <a:pt x="76" y="52"/>
                </a:lnTo>
                <a:lnTo>
                  <a:pt x="70" y="62"/>
                </a:lnTo>
                <a:lnTo>
                  <a:pt x="66" y="72"/>
                </a:lnTo>
                <a:lnTo>
                  <a:pt x="64" y="84"/>
                </a:lnTo>
                <a:lnTo>
                  <a:pt x="62" y="98"/>
                </a:lnTo>
                <a:lnTo>
                  <a:pt x="60" y="124"/>
                </a:lnTo>
                <a:lnTo>
                  <a:pt x="60" y="124"/>
                </a:lnTo>
                <a:lnTo>
                  <a:pt x="62" y="154"/>
                </a:lnTo>
                <a:lnTo>
                  <a:pt x="64" y="166"/>
                </a:lnTo>
                <a:lnTo>
                  <a:pt x="66" y="178"/>
                </a:lnTo>
                <a:lnTo>
                  <a:pt x="70" y="188"/>
                </a:lnTo>
                <a:lnTo>
                  <a:pt x="76" y="196"/>
                </a:lnTo>
                <a:lnTo>
                  <a:pt x="82" y="200"/>
                </a:lnTo>
                <a:lnTo>
                  <a:pt x="92" y="202"/>
                </a:lnTo>
                <a:lnTo>
                  <a:pt x="92" y="202"/>
                </a:lnTo>
                <a:close/>
              </a:path>
            </a:pathLst>
          </a:custGeom>
          <a:solidFill>
            <a:schemeClr val="bg1"/>
          </a:solidFill>
          <a:ln w="9525">
            <a:noFill/>
            <a:round/>
            <a:headEnd/>
            <a:tailEnd/>
          </a:ln>
        </p:spPr>
        <p:txBody>
          <a:bodyPr/>
          <a:lstStyle/>
          <a:p>
            <a:endParaRPr lang="en-US"/>
          </a:p>
        </p:txBody>
      </p:sp>
      <p:sp>
        <p:nvSpPr>
          <p:cNvPr id="68624" name="Freeform 16"/>
          <p:cNvSpPr>
            <a:spLocks noEditPoints="1"/>
          </p:cNvSpPr>
          <p:nvPr/>
        </p:nvSpPr>
        <p:spPr bwMode="auto">
          <a:xfrm>
            <a:off x="8918302" y="6699566"/>
            <a:ext cx="37166" cy="68335"/>
          </a:xfrm>
          <a:custGeom>
            <a:avLst/>
            <a:gdLst/>
            <a:ahLst/>
            <a:cxnLst>
              <a:cxn ang="0">
                <a:pos x="62" y="0"/>
              </a:cxn>
              <a:cxn ang="0">
                <a:pos x="62" y="126"/>
              </a:cxn>
              <a:cxn ang="0">
                <a:pos x="72" y="114"/>
              </a:cxn>
              <a:cxn ang="0">
                <a:pos x="96" y="100"/>
              </a:cxn>
              <a:cxn ang="0">
                <a:pos x="112" y="98"/>
              </a:cxn>
              <a:cxn ang="0">
                <a:pos x="128" y="100"/>
              </a:cxn>
              <a:cxn ang="0">
                <a:pos x="154" y="118"/>
              </a:cxn>
              <a:cxn ang="0">
                <a:pos x="172" y="148"/>
              </a:cxn>
              <a:cxn ang="0">
                <a:pos x="180" y="192"/>
              </a:cxn>
              <a:cxn ang="0">
                <a:pos x="182" y="216"/>
              </a:cxn>
              <a:cxn ang="0">
                <a:pos x="176" y="272"/>
              </a:cxn>
              <a:cxn ang="0">
                <a:pos x="158" y="314"/>
              </a:cxn>
              <a:cxn ang="0">
                <a:pos x="134" y="338"/>
              </a:cxn>
              <a:cxn ang="0">
                <a:pos x="104" y="346"/>
              </a:cxn>
              <a:cxn ang="0">
                <a:pos x="88" y="344"/>
              </a:cxn>
              <a:cxn ang="0">
                <a:pos x="66" y="328"/>
              </a:cxn>
              <a:cxn ang="0">
                <a:pos x="54" y="314"/>
              </a:cxn>
              <a:cxn ang="0">
                <a:pos x="0" y="342"/>
              </a:cxn>
              <a:cxn ang="0">
                <a:pos x="2" y="274"/>
              </a:cxn>
              <a:cxn ang="0">
                <a:pos x="62" y="256"/>
              </a:cxn>
              <a:cxn ang="0">
                <a:pos x="62" y="266"/>
              </a:cxn>
              <a:cxn ang="0">
                <a:pos x="64" y="272"/>
              </a:cxn>
              <a:cxn ang="0">
                <a:pos x="76" y="292"/>
              </a:cxn>
              <a:cxn ang="0">
                <a:pos x="88" y="298"/>
              </a:cxn>
              <a:cxn ang="0">
                <a:pos x="96" y="296"/>
              </a:cxn>
              <a:cxn ang="0">
                <a:pos x="108" y="286"/>
              </a:cxn>
              <a:cxn ang="0">
                <a:pos x="116" y="266"/>
              </a:cxn>
              <a:cxn ang="0">
                <a:pos x="120" y="220"/>
              </a:cxn>
              <a:cxn ang="0">
                <a:pos x="120" y="192"/>
              </a:cxn>
              <a:cxn ang="0">
                <a:pos x="114" y="168"/>
              </a:cxn>
              <a:cxn ang="0">
                <a:pos x="102" y="154"/>
              </a:cxn>
              <a:cxn ang="0">
                <a:pos x="88" y="148"/>
              </a:cxn>
              <a:cxn ang="0">
                <a:pos x="80" y="150"/>
              </a:cxn>
              <a:cxn ang="0">
                <a:pos x="68" y="164"/>
              </a:cxn>
              <a:cxn ang="0">
                <a:pos x="64" y="174"/>
              </a:cxn>
              <a:cxn ang="0">
                <a:pos x="62" y="256"/>
              </a:cxn>
            </a:cxnLst>
            <a:rect l="0" t="0" r="r" b="b"/>
            <a:pathLst>
              <a:path w="182" h="346">
                <a:moveTo>
                  <a:pt x="2" y="0"/>
                </a:moveTo>
                <a:lnTo>
                  <a:pt x="62" y="0"/>
                </a:lnTo>
                <a:lnTo>
                  <a:pt x="62" y="126"/>
                </a:lnTo>
                <a:lnTo>
                  <a:pt x="62" y="126"/>
                </a:lnTo>
                <a:lnTo>
                  <a:pt x="62" y="126"/>
                </a:lnTo>
                <a:lnTo>
                  <a:pt x="72" y="114"/>
                </a:lnTo>
                <a:lnTo>
                  <a:pt x="84" y="104"/>
                </a:lnTo>
                <a:lnTo>
                  <a:pt x="96" y="100"/>
                </a:lnTo>
                <a:lnTo>
                  <a:pt x="112" y="98"/>
                </a:lnTo>
                <a:lnTo>
                  <a:pt x="112" y="98"/>
                </a:lnTo>
                <a:lnTo>
                  <a:pt x="122" y="98"/>
                </a:lnTo>
                <a:lnTo>
                  <a:pt x="128" y="100"/>
                </a:lnTo>
                <a:lnTo>
                  <a:pt x="142" y="106"/>
                </a:lnTo>
                <a:lnTo>
                  <a:pt x="154" y="118"/>
                </a:lnTo>
                <a:lnTo>
                  <a:pt x="164" y="132"/>
                </a:lnTo>
                <a:lnTo>
                  <a:pt x="172" y="148"/>
                </a:lnTo>
                <a:lnTo>
                  <a:pt x="176" y="170"/>
                </a:lnTo>
                <a:lnTo>
                  <a:pt x="180" y="192"/>
                </a:lnTo>
                <a:lnTo>
                  <a:pt x="182" y="216"/>
                </a:lnTo>
                <a:lnTo>
                  <a:pt x="182" y="216"/>
                </a:lnTo>
                <a:lnTo>
                  <a:pt x="180" y="246"/>
                </a:lnTo>
                <a:lnTo>
                  <a:pt x="176" y="272"/>
                </a:lnTo>
                <a:lnTo>
                  <a:pt x="168" y="294"/>
                </a:lnTo>
                <a:lnTo>
                  <a:pt x="158" y="314"/>
                </a:lnTo>
                <a:lnTo>
                  <a:pt x="148" y="328"/>
                </a:lnTo>
                <a:lnTo>
                  <a:pt x="134" y="338"/>
                </a:lnTo>
                <a:lnTo>
                  <a:pt x="120" y="344"/>
                </a:lnTo>
                <a:lnTo>
                  <a:pt x="104" y="346"/>
                </a:lnTo>
                <a:lnTo>
                  <a:pt x="104" y="346"/>
                </a:lnTo>
                <a:lnTo>
                  <a:pt x="88" y="344"/>
                </a:lnTo>
                <a:lnTo>
                  <a:pt x="76" y="340"/>
                </a:lnTo>
                <a:lnTo>
                  <a:pt x="66" y="328"/>
                </a:lnTo>
                <a:lnTo>
                  <a:pt x="56" y="314"/>
                </a:lnTo>
                <a:lnTo>
                  <a:pt x="54" y="314"/>
                </a:lnTo>
                <a:lnTo>
                  <a:pt x="50" y="342"/>
                </a:lnTo>
                <a:lnTo>
                  <a:pt x="0" y="342"/>
                </a:lnTo>
                <a:lnTo>
                  <a:pt x="0" y="342"/>
                </a:lnTo>
                <a:lnTo>
                  <a:pt x="2" y="274"/>
                </a:lnTo>
                <a:lnTo>
                  <a:pt x="2" y="0"/>
                </a:lnTo>
                <a:close/>
                <a:moveTo>
                  <a:pt x="62" y="256"/>
                </a:moveTo>
                <a:lnTo>
                  <a:pt x="62" y="256"/>
                </a:lnTo>
                <a:lnTo>
                  <a:pt x="62" y="266"/>
                </a:lnTo>
                <a:lnTo>
                  <a:pt x="64" y="272"/>
                </a:lnTo>
                <a:lnTo>
                  <a:pt x="64" y="272"/>
                </a:lnTo>
                <a:lnTo>
                  <a:pt x="68" y="284"/>
                </a:lnTo>
                <a:lnTo>
                  <a:pt x="76" y="292"/>
                </a:lnTo>
                <a:lnTo>
                  <a:pt x="82" y="296"/>
                </a:lnTo>
                <a:lnTo>
                  <a:pt x="88" y="298"/>
                </a:lnTo>
                <a:lnTo>
                  <a:pt x="88" y="298"/>
                </a:lnTo>
                <a:lnTo>
                  <a:pt x="96" y="296"/>
                </a:lnTo>
                <a:lnTo>
                  <a:pt x="104" y="292"/>
                </a:lnTo>
                <a:lnTo>
                  <a:pt x="108" y="286"/>
                </a:lnTo>
                <a:lnTo>
                  <a:pt x="114" y="276"/>
                </a:lnTo>
                <a:lnTo>
                  <a:pt x="116" y="266"/>
                </a:lnTo>
                <a:lnTo>
                  <a:pt x="120" y="252"/>
                </a:lnTo>
                <a:lnTo>
                  <a:pt x="120" y="220"/>
                </a:lnTo>
                <a:lnTo>
                  <a:pt x="120" y="220"/>
                </a:lnTo>
                <a:lnTo>
                  <a:pt x="120" y="192"/>
                </a:lnTo>
                <a:lnTo>
                  <a:pt x="116" y="178"/>
                </a:lnTo>
                <a:lnTo>
                  <a:pt x="114" y="168"/>
                </a:lnTo>
                <a:lnTo>
                  <a:pt x="108" y="160"/>
                </a:lnTo>
                <a:lnTo>
                  <a:pt x="102" y="154"/>
                </a:lnTo>
                <a:lnTo>
                  <a:pt x="96" y="150"/>
                </a:lnTo>
                <a:lnTo>
                  <a:pt x="88" y="148"/>
                </a:lnTo>
                <a:lnTo>
                  <a:pt x="88" y="148"/>
                </a:lnTo>
                <a:lnTo>
                  <a:pt x="80" y="150"/>
                </a:lnTo>
                <a:lnTo>
                  <a:pt x="72" y="156"/>
                </a:lnTo>
                <a:lnTo>
                  <a:pt x="68" y="164"/>
                </a:lnTo>
                <a:lnTo>
                  <a:pt x="64" y="174"/>
                </a:lnTo>
                <a:lnTo>
                  <a:pt x="64" y="174"/>
                </a:lnTo>
                <a:lnTo>
                  <a:pt x="62" y="190"/>
                </a:lnTo>
                <a:lnTo>
                  <a:pt x="62" y="256"/>
                </a:lnTo>
                <a:close/>
              </a:path>
            </a:pathLst>
          </a:custGeom>
          <a:solidFill>
            <a:schemeClr val="bg1"/>
          </a:solidFill>
          <a:ln w="9525">
            <a:noFill/>
            <a:round/>
            <a:headEnd/>
            <a:tailEnd/>
          </a:ln>
        </p:spPr>
        <p:txBody>
          <a:bodyPr/>
          <a:lstStyle/>
          <a:p>
            <a:endParaRPr lang="en-US"/>
          </a:p>
        </p:txBody>
      </p:sp>
      <p:sp>
        <p:nvSpPr>
          <p:cNvPr id="68625" name="Freeform 17"/>
          <p:cNvSpPr>
            <a:spLocks noEditPoints="1"/>
          </p:cNvSpPr>
          <p:nvPr/>
        </p:nvSpPr>
        <p:spPr bwMode="auto">
          <a:xfrm>
            <a:off x="8960264" y="6718748"/>
            <a:ext cx="34768" cy="49153"/>
          </a:xfrm>
          <a:custGeom>
            <a:avLst/>
            <a:gdLst/>
            <a:ahLst/>
            <a:cxnLst>
              <a:cxn ang="0">
                <a:pos x="58" y="146"/>
              </a:cxn>
              <a:cxn ang="0">
                <a:pos x="64" y="172"/>
              </a:cxn>
              <a:cxn ang="0">
                <a:pos x="74" y="190"/>
              </a:cxn>
              <a:cxn ang="0">
                <a:pos x="90" y="200"/>
              </a:cxn>
              <a:cxn ang="0">
                <a:pos x="112" y="204"/>
              </a:cxn>
              <a:cxn ang="0">
                <a:pos x="124" y="202"/>
              </a:cxn>
              <a:cxn ang="0">
                <a:pos x="156" y="194"/>
              </a:cxn>
              <a:cxn ang="0">
                <a:pos x="164" y="238"/>
              </a:cxn>
              <a:cxn ang="0">
                <a:pos x="136" y="246"/>
              </a:cxn>
              <a:cxn ang="0">
                <a:pos x="100" y="250"/>
              </a:cxn>
              <a:cxn ang="0">
                <a:pos x="78" y="248"/>
              </a:cxn>
              <a:cxn ang="0">
                <a:pos x="40" y="232"/>
              </a:cxn>
              <a:cxn ang="0">
                <a:pos x="14" y="200"/>
              </a:cxn>
              <a:cxn ang="0">
                <a:pos x="2" y="156"/>
              </a:cxn>
              <a:cxn ang="0">
                <a:pos x="0" y="130"/>
              </a:cxn>
              <a:cxn ang="0">
                <a:pos x="8" y="76"/>
              </a:cxn>
              <a:cxn ang="0">
                <a:pos x="28" y="36"/>
              </a:cxn>
              <a:cxn ang="0">
                <a:pos x="58" y="10"/>
              </a:cxn>
              <a:cxn ang="0">
                <a:pos x="94" y="0"/>
              </a:cxn>
              <a:cxn ang="0">
                <a:pos x="112" y="2"/>
              </a:cxn>
              <a:cxn ang="0">
                <a:pos x="142" y="18"/>
              </a:cxn>
              <a:cxn ang="0">
                <a:pos x="164" y="48"/>
              </a:cxn>
              <a:cxn ang="0">
                <a:pos x="174" y="88"/>
              </a:cxn>
              <a:cxn ang="0">
                <a:pos x="176" y="114"/>
              </a:cxn>
              <a:cxn ang="0">
                <a:pos x="174" y="146"/>
              </a:cxn>
              <a:cxn ang="0">
                <a:pos x="120" y="104"/>
              </a:cxn>
              <a:cxn ang="0">
                <a:pos x="118" y="80"/>
              </a:cxn>
              <a:cxn ang="0">
                <a:pos x="112" y="62"/>
              </a:cxn>
              <a:cxn ang="0">
                <a:pos x="104" y="50"/>
              </a:cxn>
              <a:cxn ang="0">
                <a:pos x="90" y="46"/>
              </a:cxn>
              <a:cxn ang="0">
                <a:pos x="84" y="46"/>
              </a:cxn>
              <a:cxn ang="0">
                <a:pos x="72" y="56"/>
              </a:cxn>
              <a:cxn ang="0">
                <a:pos x="62" y="84"/>
              </a:cxn>
              <a:cxn ang="0">
                <a:pos x="120" y="104"/>
              </a:cxn>
            </a:cxnLst>
            <a:rect l="0" t="0" r="r" b="b"/>
            <a:pathLst>
              <a:path w="176" h="250">
                <a:moveTo>
                  <a:pt x="58" y="146"/>
                </a:moveTo>
                <a:lnTo>
                  <a:pt x="58" y="146"/>
                </a:lnTo>
                <a:lnTo>
                  <a:pt x="60" y="160"/>
                </a:lnTo>
                <a:lnTo>
                  <a:pt x="64" y="172"/>
                </a:lnTo>
                <a:lnTo>
                  <a:pt x="68" y="182"/>
                </a:lnTo>
                <a:lnTo>
                  <a:pt x="74" y="190"/>
                </a:lnTo>
                <a:lnTo>
                  <a:pt x="82" y="196"/>
                </a:lnTo>
                <a:lnTo>
                  <a:pt x="90" y="200"/>
                </a:lnTo>
                <a:lnTo>
                  <a:pt x="100" y="202"/>
                </a:lnTo>
                <a:lnTo>
                  <a:pt x="112" y="204"/>
                </a:lnTo>
                <a:lnTo>
                  <a:pt x="112" y="204"/>
                </a:lnTo>
                <a:lnTo>
                  <a:pt x="124" y="202"/>
                </a:lnTo>
                <a:lnTo>
                  <a:pt x="136" y="200"/>
                </a:lnTo>
                <a:lnTo>
                  <a:pt x="156" y="194"/>
                </a:lnTo>
                <a:lnTo>
                  <a:pt x="164" y="238"/>
                </a:lnTo>
                <a:lnTo>
                  <a:pt x="164" y="238"/>
                </a:lnTo>
                <a:lnTo>
                  <a:pt x="152" y="242"/>
                </a:lnTo>
                <a:lnTo>
                  <a:pt x="136" y="246"/>
                </a:lnTo>
                <a:lnTo>
                  <a:pt x="118" y="248"/>
                </a:lnTo>
                <a:lnTo>
                  <a:pt x="100" y="250"/>
                </a:lnTo>
                <a:lnTo>
                  <a:pt x="100" y="250"/>
                </a:lnTo>
                <a:lnTo>
                  <a:pt x="78" y="248"/>
                </a:lnTo>
                <a:lnTo>
                  <a:pt x="58" y="242"/>
                </a:lnTo>
                <a:lnTo>
                  <a:pt x="40" y="232"/>
                </a:lnTo>
                <a:lnTo>
                  <a:pt x="26" y="218"/>
                </a:lnTo>
                <a:lnTo>
                  <a:pt x="14" y="200"/>
                </a:lnTo>
                <a:lnTo>
                  <a:pt x="6" y="180"/>
                </a:lnTo>
                <a:lnTo>
                  <a:pt x="2" y="156"/>
                </a:lnTo>
                <a:lnTo>
                  <a:pt x="0" y="130"/>
                </a:lnTo>
                <a:lnTo>
                  <a:pt x="0" y="130"/>
                </a:lnTo>
                <a:lnTo>
                  <a:pt x="2" y="102"/>
                </a:lnTo>
                <a:lnTo>
                  <a:pt x="8" y="76"/>
                </a:lnTo>
                <a:lnTo>
                  <a:pt x="16" y="54"/>
                </a:lnTo>
                <a:lnTo>
                  <a:pt x="28" y="36"/>
                </a:lnTo>
                <a:lnTo>
                  <a:pt x="42" y="20"/>
                </a:lnTo>
                <a:lnTo>
                  <a:pt x="58" y="10"/>
                </a:lnTo>
                <a:lnTo>
                  <a:pt x="76" y="4"/>
                </a:lnTo>
                <a:lnTo>
                  <a:pt x="94" y="0"/>
                </a:lnTo>
                <a:lnTo>
                  <a:pt x="94" y="0"/>
                </a:lnTo>
                <a:lnTo>
                  <a:pt x="112" y="2"/>
                </a:lnTo>
                <a:lnTo>
                  <a:pt x="130" y="8"/>
                </a:lnTo>
                <a:lnTo>
                  <a:pt x="142" y="18"/>
                </a:lnTo>
                <a:lnTo>
                  <a:pt x="154" y="32"/>
                </a:lnTo>
                <a:lnTo>
                  <a:pt x="164" y="48"/>
                </a:lnTo>
                <a:lnTo>
                  <a:pt x="170" y="66"/>
                </a:lnTo>
                <a:lnTo>
                  <a:pt x="174" y="88"/>
                </a:lnTo>
                <a:lnTo>
                  <a:pt x="176" y="114"/>
                </a:lnTo>
                <a:lnTo>
                  <a:pt x="176" y="114"/>
                </a:lnTo>
                <a:lnTo>
                  <a:pt x="174" y="134"/>
                </a:lnTo>
                <a:lnTo>
                  <a:pt x="174" y="146"/>
                </a:lnTo>
                <a:lnTo>
                  <a:pt x="58" y="146"/>
                </a:lnTo>
                <a:close/>
                <a:moveTo>
                  <a:pt x="120" y="104"/>
                </a:moveTo>
                <a:lnTo>
                  <a:pt x="120" y="104"/>
                </a:lnTo>
                <a:lnTo>
                  <a:pt x="118" y="80"/>
                </a:lnTo>
                <a:lnTo>
                  <a:pt x="116" y="70"/>
                </a:lnTo>
                <a:lnTo>
                  <a:pt x="112" y="62"/>
                </a:lnTo>
                <a:lnTo>
                  <a:pt x="108" y="54"/>
                </a:lnTo>
                <a:lnTo>
                  <a:pt x="104" y="50"/>
                </a:lnTo>
                <a:lnTo>
                  <a:pt x="98" y="46"/>
                </a:lnTo>
                <a:lnTo>
                  <a:pt x="90" y="46"/>
                </a:lnTo>
                <a:lnTo>
                  <a:pt x="90" y="46"/>
                </a:lnTo>
                <a:lnTo>
                  <a:pt x="84" y="46"/>
                </a:lnTo>
                <a:lnTo>
                  <a:pt x="76" y="50"/>
                </a:lnTo>
                <a:lnTo>
                  <a:pt x="72" y="56"/>
                </a:lnTo>
                <a:lnTo>
                  <a:pt x="66" y="64"/>
                </a:lnTo>
                <a:lnTo>
                  <a:pt x="62" y="84"/>
                </a:lnTo>
                <a:lnTo>
                  <a:pt x="58" y="104"/>
                </a:lnTo>
                <a:lnTo>
                  <a:pt x="120" y="104"/>
                </a:lnTo>
                <a:close/>
              </a:path>
            </a:pathLst>
          </a:custGeom>
          <a:solidFill>
            <a:schemeClr val="bg1"/>
          </a:solidFill>
          <a:ln w="9525">
            <a:noFill/>
            <a:round/>
            <a:headEnd/>
            <a:tailEnd/>
          </a:ln>
        </p:spPr>
        <p:txBody>
          <a:bodyPr/>
          <a:lstStyle/>
          <a:p>
            <a:endParaRPr lang="en-US"/>
          </a:p>
        </p:txBody>
      </p:sp>
      <p:sp>
        <p:nvSpPr>
          <p:cNvPr id="68626" name="Freeform 18"/>
          <p:cNvSpPr>
            <a:spLocks/>
          </p:cNvSpPr>
          <p:nvPr/>
        </p:nvSpPr>
        <p:spPr bwMode="auto">
          <a:xfrm>
            <a:off x="8918302" y="6481374"/>
            <a:ext cx="76729" cy="184624"/>
          </a:xfrm>
          <a:custGeom>
            <a:avLst/>
            <a:gdLst/>
            <a:ahLst/>
            <a:cxnLst>
              <a:cxn ang="0">
                <a:pos x="0" y="0"/>
              </a:cxn>
              <a:cxn ang="0">
                <a:pos x="386" y="0"/>
              </a:cxn>
              <a:cxn ang="0">
                <a:pos x="386" y="920"/>
              </a:cxn>
              <a:cxn ang="0">
                <a:pos x="0" y="0"/>
              </a:cxn>
            </a:cxnLst>
            <a:rect l="0" t="0" r="r" b="b"/>
            <a:pathLst>
              <a:path w="386" h="920">
                <a:moveTo>
                  <a:pt x="0" y="0"/>
                </a:moveTo>
                <a:lnTo>
                  <a:pt x="386" y="0"/>
                </a:lnTo>
                <a:lnTo>
                  <a:pt x="386" y="920"/>
                </a:lnTo>
                <a:lnTo>
                  <a:pt x="0" y="0"/>
                </a:lnTo>
                <a:close/>
              </a:path>
            </a:pathLst>
          </a:custGeom>
          <a:solidFill>
            <a:srgbClr val="EE3338"/>
          </a:solidFill>
          <a:ln w="9525">
            <a:noFill/>
            <a:round/>
            <a:headEnd/>
            <a:tailEnd/>
          </a:ln>
        </p:spPr>
        <p:txBody>
          <a:bodyPr/>
          <a:lstStyle/>
          <a:p>
            <a:endParaRPr lang="en-US"/>
          </a:p>
        </p:txBody>
      </p:sp>
      <p:sp>
        <p:nvSpPr>
          <p:cNvPr id="68627" name="Freeform 19"/>
          <p:cNvSpPr>
            <a:spLocks/>
          </p:cNvSpPr>
          <p:nvPr/>
        </p:nvSpPr>
        <p:spPr bwMode="auto">
          <a:xfrm>
            <a:off x="8786424" y="6481374"/>
            <a:ext cx="76729" cy="184624"/>
          </a:xfrm>
          <a:custGeom>
            <a:avLst/>
            <a:gdLst/>
            <a:ahLst/>
            <a:cxnLst>
              <a:cxn ang="0">
                <a:pos x="386" y="0"/>
              </a:cxn>
              <a:cxn ang="0">
                <a:pos x="0" y="0"/>
              </a:cxn>
              <a:cxn ang="0">
                <a:pos x="0" y="920"/>
              </a:cxn>
              <a:cxn ang="0">
                <a:pos x="386" y="0"/>
              </a:cxn>
            </a:cxnLst>
            <a:rect l="0" t="0" r="r" b="b"/>
            <a:pathLst>
              <a:path w="386" h="920">
                <a:moveTo>
                  <a:pt x="386" y="0"/>
                </a:moveTo>
                <a:lnTo>
                  <a:pt x="0" y="0"/>
                </a:lnTo>
                <a:lnTo>
                  <a:pt x="0" y="920"/>
                </a:lnTo>
                <a:lnTo>
                  <a:pt x="386" y="0"/>
                </a:lnTo>
                <a:close/>
              </a:path>
            </a:pathLst>
          </a:custGeom>
          <a:solidFill>
            <a:srgbClr val="EE3338"/>
          </a:solidFill>
          <a:ln w="9525">
            <a:noFill/>
            <a:round/>
            <a:headEnd/>
            <a:tailEnd/>
          </a:ln>
        </p:spPr>
        <p:txBody>
          <a:bodyPr/>
          <a:lstStyle/>
          <a:p>
            <a:endParaRPr lang="en-US"/>
          </a:p>
        </p:txBody>
      </p:sp>
      <p:sp>
        <p:nvSpPr>
          <p:cNvPr id="68628" name="Freeform 20"/>
          <p:cNvSpPr>
            <a:spLocks/>
          </p:cNvSpPr>
          <p:nvPr/>
        </p:nvSpPr>
        <p:spPr bwMode="auto">
          <a:xfrm>
            <a:off x="8855960" y="6548510"/>
            <a:ext cx="83923" cy="117488"/>
          </a:xfrm>
          <a:custGeom>
            <a:avLst/>
            <a:gdLst/>
            <a:ahLst/>
            <a:cxnLst>
              <a:cxn ang="0">
                <a:pos x="170" y="0"/>
              </a:cxn>
              <a:cxn ang="0">
                <a:pos x="416" y="582"/>
              </a:cxn>
              <a:cxn ang="0">
                <a:pos x="254" y="582"/>
              </a:cxn>
              <a:cxn ang="0">
                <a:pos x="180" y="396"/>
              </a:cxn>
              <a:cxn ang="0">
                <a:pos x="0" y="396"/>
              </a:cxn>
              <a:cxn ang="0">
                <a:pos x="170" y="0"/>
              </a:cxn>
            </a:cxnLst>
            <a:rect l="0" t="0" r="r" b="b"/>
            <a:pathLst>
              <a:path w="416" h="582">
                <a:moveTo>
                  <a:pt x="170" y="0"/>
                </a:moveTo>
                <a:lnTo>
                  <a:pt x="416" y="582"/>
                </a:lnTo>
                <a:lnTo>
                  <a:pt x="254" y="582"/>
                </a:lnTo>
                <a:lnTo>
                  <a:pt x="180" y="396"/>
                </a:lnTo>
                <a:lnTo>
                  <a:pt x="0" y="396"/>
                </a:lnTo>
                <a:lnTo>
                  <a:pt x="170" y="0"/>
                </a:lnTo>
                <a:close/>
              </a:path>
            </a:pathLst>
          </a:custGeom>
          <a:solidFill>
            <a:srgbClr val="EE3338"/>
          </a:solidFill>
          <a:ln w="9525">
            <a:noFill/>
            <a:round/>
            <a:headEnd/>
            <a:tailEnd/>
          </a:ln>
        </p:spPr>
        <p:txBody>
          <a:bodyPr/>
          <a:lstStyle/>
          <a:p>
            <a:endParaRPr lang="en-US"/>
          </a:p>
        </p:txBody>
      </p:sp>
      <p:sp>
        <p:nvSpPr>
          <p:cNvPr id="68629" name="Freeform 21"/>
          <p:cNvSpPr>
            <a:spLocks noEditPoints="1"/>
          </p:cNvSpPr>
          <p:nvPr/>
        </p:nvSpPr>
        <p:spPr bwMode="auto">
          <a:xfrm>
            <a:off x="8999827" y="6481374"/>
            <a:ext cx="14387" cy="14386"/>
          </a:xfrm>
          <a:custGeom>
            <a:avLst/>
            <a:gdLst/>
            <a:ahLst/>
            <a:cxnLst>
              <a:cxn ang="0">
                <a:pos x="36" y="0"/>
              </a:cxn>
              <a:cxn ang="0">
                <a:pos x="50" y="2"/>
              </a:cxn>
              <a:cxn ang="0">
                <a:pos x="62" y="10"/>
              </a:cxn>
              <a:cxn ang="0">
                <a:pos x="70" y="22"/>
              </a:cxn>
              <a:cxn ang="0">
                <a:pos x="72" y="36"/>
              </a:cxn>
              <a:cxn ang="0">
                <a:pos x="72" y="42"/>
              </a:cxn>
              <a:cxn ang="0">
                <a:pos x="66" y="56"/>
              </a:cxn>
              <a:cxn ang="0">
                <a:pos x="56" y="66"/>
              </a:cxn>
              <a:cxn ang="0">
                <a:pos x="44" y="70"/>
              </a:cxn>
              <a:cxn ang="0">
                <a:pos x="36" y="72"/>
              </a:cxn>
              <a:cxn ang="0">
                <a:pos x="22" y="68"/>
              </a:cxn>
              <a:cxn ang="0">
                <a:pos x="10" y="62"/>
              </a:cxn>
              <a:cxn ang="0">
                <a:pos x="2" y="50"/>
              </a:cxn>
              <a:cxn ang="0">
                <a:pos x="0" y="36"/>
              </a:cxn>
              <a:cxn ang="0">
                <a:pos x="0" y="28"/>
              </a:cxn>
              <a:cxn ang="0">
                <a:pos x="6" y="16"/>
              </a:cxn>
              <a:cxn ang="0">
                <a:pos x="16" y="6"/>
              </a:cxn>
              <a:cxn ang="0">
                <a:pos x="28" y="0"/>
              </a:cxn>
              <a:cxn ang="0">
                <a:pos x="36" y="0"/>
              </a:cxn>
              <a:cxn ang="0">
                <a:pos x="36" y="6"/>
              </a:cxn>
              <a:cxn ang="0">
                <a:pos x="26" y="8"/>
              </a:cxn>
              <a:cxn ang="0">
                <a:pos x="10" y="24"/>
              </a:cxn>
              <a:cxn ang="0">
                <a:pos x="8" y="36"/>
              </a:cxn>
              <a:cxn ang="0">
                <a:pos x="16" y="56"/>
              </a:cxn>
              <a:cxn ang="0">
                <a:pos x="30" y="64"/>
              </a:cxn>
              <a:cxn ang="0">
                <a:pos x="36" y="66"/>
              </a:cxn>
              <a:cxn ang="0">
                <a:pos x="48" y="64"/>
              </a:cxn>
              <a:cxn ang="0">
                <a:pos x="62" y="48"/>
              </a:cxn>
              <a:cxn ang="0">
                <a:pos x="64" y="36"/>
              </a:cxn>
              <a:cxn ang="0">
                <a:pos x="56" y="14"/>
              </a:cxn>
              <a:cxn ang="0">
                <a:pos x="42" y="6"/>
              </a:cxn>
              <a:cxn ang="0">
                <a:pos x="36" y="6"/>
              </a:cxn>
              <a:cxn ang="0">
                <a:pos x="22" y="56"/>
              </a:cxn>
              <a:cxn ang="0">
                <a:pos x="22" y="16"/>
              </a:cxn>
              <a:cxn ang="0">
                <a:pos x="34" y="16"/>
              </a:cxn>
              <a:cxn ang="0">
                <a:pos x="48" y="18"/>
              </a:cxn>
              <a:cxn ang="0">
                <a:pos x="50" y="22"/>
              </a:cxn>
              <a:cxn ang="0">
                <a:pos x="50" y="28"/>
              </a:cxn>
              <a:cxn ang="0">
                <a:pos x="48" y="34"/>
              </a:cxn>
              <a:cxn ang="0">
                <a:pos x="44" y="36"/>
              </a:cxn>
              <a:cxn ang="0">
                <a:pos x="48" y="40"/>
              </a:cxn>
              <a:cxn ang="0">
                <a:pos x="50" y="46"/>
              </a:cxn>
              <a:cxn ang="0">
                <a:pos x="44" y="56"/>
              </a:cxn>
              <a:cxn ang="0">
                <a:pos x="42" y="46"/>
              </a:cxn>
              <a:cxn ang="0">
                <a:pos x="40" y="42"/>
              </a:cxn>
              <a:cxn ang="0">
                <a:pos x="30" y="40"/>
              </a:cxn>
              <a:cxn ang="0">
                <a:pos x="30" y="34"/>
              </a:cxn>
              <a:cxn ang="0">
                <a:pos x="34" y="34"/>
              </a:cxn>
              <a:cxn ang="0">
                <a:pos x="42" y="30"/>
              </a:cxn>
              <a:cxn ang="0">
                <a:pos x="44" y="28"/>
              </a:cxn>
              <a:cxn ang="0">
                <a:pos x="42" y="22"/>
              </a:cxn>
              <a:cxn ang="0">
                <a:pos x="34" y="20"/>
              </a:cxn>
              <a:cxn ang="0">
                <a:pos x="30" y="22"/>
              </a:cxn>
            </a:cxnLst>
            <a:rect l="0" t="0" r="r" b="b"/>
            <a:pathLst>
              <a:path w="72" h="72">
                <a:moveTo>
                  <a:pt x="36" y="0"/>
                </a:moveTo>
                <a:lnTo>
                  <a:pt x="36" y="0"/>
                </a:lnTo>
                <a:lnTo>
                  <a:pt x="44" y="0"/>
                </a:lnTo>
                <a:lnTo>
                  <a:pt x="50" y="2"/>
                </a:lnTo>
                <a:lnTo>
                  <a:pt x="56" y="6"/>
                </a:lnTo>
                <a:lnTo>
                  <a:pt x="62" y="10"/>
                </a:lnTo>
                <a:lnTo>
                  <a:pt x="66" y="16"/>
                </a:lnTo>
                <a:lnTo>
                  <a:pt x="70" y="22"/>
                </a:lnTo>
                <a:lnTo>
                  <a:pt x="72" y="28"/>
                </a:lnTo>
                <a:lnTo>
                  <a:pt x="72" y="36"/>
                </a:lnTo>
                <a:lnTo>
                  <a:pt x="72" y="36"/>
                </a:lnTo>
                <a:lnTo>
                  <a:pt x="72" y="42"/>
                </a:lnTo>
                <a:lnTo>
                  <a:pt x="70" y="50"/>
                </a:lnTo>
                <a:lnTo>
                  <a:pt x="66" y="56"/>
                </a:lnTo>
                <a:lnTo>
                  <a:pt x="62" y="62"/>
                </a:lnTo>
                <a:lnTo>
                  <a:pt x="56" y="66"/>
                </a:lnTo>
                <a:lnTo>
                  <a:pt x="50" y="68"/>
                </a:lnTo>
                <a:lnTo>
                  <a:pt x="44" y="70"/>
                </a:lnTo>
                <a:lnTo>
                  <a:pt x="36" y="72"/>
                </a:lnTo>
                <a:lnTo>
                  <a:pt x="36" y="72"/>
                </a:lnTo>
                <a:lnTo>
                  <a:pt x="28" y="70"/>
                </a:lnTo>
                <a:lnTo>
                  <a:pt x="22" y="68"/>
                </a:lnTo>
                <a:lnTo>
                  <a:pt x="16" y="66"/>
                </a:lnTo>
                <a:lnTo>
                  <a:pt x="10" y="62"/>
                </a:lnTo>
                <a:lnTo>
                  <a:pt x="6" y="56"/>
                </a:lnTo>
                <a:lnTo>
                  <a:pt x="2" y="50"/>
                </a:lnTo>
                <a:lnTo>
                  <a:pt x="0" y="42"/>
                </a:lnTo>
                <a:lnTo>
                  <a:pt x="0" y="36"/>
                </a:lnTo>
                <a:lnTo>
                  <a:pt x="0" y="36"/>
                </a:lnTo>
                <a:lnTo>
                  <a:pt x="0" y="28"/>
                </a:lnTo>
                <a:lnTo>
                  <a:pt x="2" y="22"/>
                </a:lnTo>
                <a:lnTo>
                  <a:pt x="6" y="16"/>
                </a:lnTo>
                <a:lnTo>
                  <a:pt x="10" y="10"/>
                </a:lnTo>
                <a:lnTo>
                  <a:pt x="16" y="6"/>
                </a:lnTo>
                <a:lnTo>
                  <a:pt x="22" y="2"/>
                </a:lnTo>
                <a:lnTo>
                  <a:pt x="28" y="0"/>
                </a:lnTo>
                <a:lnTo>
                  <a:pt x="36" y="0"/>
                </a:lnTo>
                <a:lnTo>
                  <a:pt x="36" y="0"/>
                </a:lnTo>
                <a:close/>
                <a:moveTo>
                  <a:pt x="36" y="6"/>
                </a:moveTo>
                <a:lnTo>
                  <a:pt x="36" y="6"/>
                </a:lnTo>
                <a:lnTo>
                  <a:pt x="30" y="6"/>
                </a:lnTo>
                <a:lnTo>
                  <a:pt x="26" y="8"/>
                </a:lnTo>
                <a:lnTo>
                  <a:pt x="16" y="14"/>
                </a:lnTo>
                <a:lnTo>
                  <a:pt x="10" y="24"/>
                </a:lnTo>
                <a:lnTo>
                  <a:pt x="8" y="36"/>
                </a:lnTo>
                <a:lnTo>
                  <a:pt x="8" y="36"/>
                </a:lnTo>
                <a:lnTo>
                  <a:pt x="10" y="48"/>
                </a:lnTo>
                <a:lnTo>
                  <a:pt x="16" y="56"/>
                </a:lnTo>
                <a:lnTo>
                  <a:pt x="26" y="64"/>
                </a:lnTo>
                <a:lnTo>
                  <a:pt x="30" y="64"/>
                </a:lnTo>
                <a:lnTo>
                  <a:pt x="36" y="66"/>
                </a:lnTo>
                <a:lnTo>
                  <a:pt x="36" y="66"/>
                </a:lnTo>
                <a:lnTo>
                  <a:pt x="42" y="66"/>
                </a:lnTo>
                <a:lnTo>
                  <a:pt x="48" y="64"/>
                </a:lnTo>
                <a:lnTo>
                  <a:pt x="56" y="56"/>
                </a:lnTo>
                <a:lnTo>
                  <a:pt x="62" y="48"/>
                </a:lnTo>
                <a:lnTo>
                  <a:pt x="64" y="36"/>
                </a:lnTo>
                <a:lnTo>
                  <a:pt x="64" y="36"/>
                </a:lnTo>
                <a:lnTo>
                  <a:pt x="62" y="24"/>
                </a:lnTo>
                <a:lnTo>
                  <a:pt x="56" y="14"/>
                </a:lnTo>
                <a:lnTo>
                  <a:pt x="48" y="8"/>
                </a:lnTo>
                <a:lnTo>
                  <a:pt x="42" y="6"/>
                </a:lnTo>
                <a:lnTo>
                  <a:pt x="36" y="6"/>
                </a:lnTo>
                <a:lnTo>
                  <a:pt x="36" y="6"/>
                </a:lnTo>
                <a:close/>
                <a:moveTo>
                  <a:pt x="30" y="56"/>
                </a:moveTo>
                <a:lnTo>
                  <a:pt x="22" y="56"/>
                </a:lnTo>
                <a:lnTo>
                  <a:pt x="22" y="16"/>
                </a:lnTo>
                <a:lnTo>
                  <a:pt x="22" y="16"/>
                </a:lnTo>
                <a:lnTo>
                  <a:pt x="34" y="16"/>
                </a:lnTo>
                <a:lnTo>
                  <a:pt x="34" y="16"/>
                </a:lnTo>
                <a:lnTo>
                  <a:pt x="42" y="16"/>
                </a:lnTo>
                <a:lnTo>
                  <a:pt x="48" y="18"/>
                </a:lnTo>
                <a:lnTo>
                  <a:pt x="48" y="18"/>
                </a:lnTo>
                <a:lnTo>
                  <a:pt x="50" y="22"/>
                </a:lnTo>
                <a:lnTo>
                  <a:pt x="50" y="28"/>
                </a:lnTo>
                <a:lnTo>
                  <a:pt x="50" y="28"/>
                </a:lnTo>
                <a:lnTo>
                  <a:pt x="50" y="30"/>
                </a:lnTo>
                <a:lnTo>
                  <a:pt x="48" y="34"/>
                </a:lnTo>
                <a:lnTo>
                  <a:pt x="44" y="36"/>
                </a:lnTo>
                <a:lnTo>
                  <a:pt x="44" y="36"/>
                </a:lnTo>
                <a:lnTo>
                  <a:pt x="44" y="36"/>
                </a:lnTo>
                <a:lnTo>
                  <a:pt x="48" y="40"/>
                </a:lnTo>
                <a:lnTo>
                  <a:pt x="50" y="46"/>
                </a:lnTo>
                <a:lnTo>
                  <a:pt x="50" y="46"/>
                </a:lnTo>
                <a:lnTo>
                  <a:pt x="52" y="56"/>
                </a:lnTo>
                <a:lnTo>
                  <a:pt x="44" y="56"/>
                </a:lnTo>
                <a:lnTo>
                  <a:pt x="44" y="56"/>
                </a:lnTo>
                <a:lnTo>
                  <a:pt x="42" y="46"/>
                </a:lnTo>
                <a:lnTo>
                  <a:pt x="42" y="46"/>
                </a:lnTo>
                <a:lnTo>
                  <a:pt x="40" y="42"/>
                </a:lnTo>
                <a:lnTo>
                  <a:pt x="34" y="40"/>
                </a:lnTo>
                <a:lnTo>
                  <a:pt x="30" y="40"/>
                </a:lnTo>
                <a:lnTo>
                  <a:pt x="30" y="56"/>
                </a:lnTo>
                <a:close/>
                <a:moveTo>
                  <a:pt x="30" y="34"/>
                </a:moveTo>
                <a:lnTo>
                  <a:pt x="34" y="34"/>
                </a:lnTo>
                <a:lnTo>
                  <a:pt x="34" y="34"/>
                </a:lnTo>
                <a:lnTo>
                  <a:pt x="40" y="32"/>
                </a:lnTo>
                <a:lnTo>
                  <a:pt x="42" y="30"/>
                </a:lnTo>
                <a:lnTo>
                  <a:pt x="44" y="28"/>
                </a:lnTo>
                <a:lnTo>
                  <a:pt x="44" y="28"/>
                </a:lnTo>
                <a:lnTo>
                  <a:pt x="44" y="26"/>
                </a:lnTo>
                <a:lnTo>
                  <a:pt x="42" y="22"/>
                </a:lnTo>
                <a:lnTo>
                  <a:pt x="38" y="22"/>
                </a:lnTo>
                <a:lnTo>
                  <a:pt x="34" y="20"/>
                </a:lnTo>
                <a:lnTo>
                  <a:pt x="34" y="20"/>
                </a:lnTo>
                <a:lnTo>
                  <a:pt x="30" y="22"/>
                </a:lnTo>
                <a:lnTo>
                  <a:pt x="30" y="34"/>
                </a:lnTo>
                <a:close/>
              </a:path>
            </a:pathLst>
          </a:custGeom>
          <a:noFill/>
          <a:ln w="9525">
            <a:noFill/>
            <a:round/>
            <a:headEnd/>
            <a:tailEnd/>
          </a:ln>
        </p:spPr>
        <p:txBody>
          <a:bodyPr/>
          <a:lstStyle/>
          <a:p>
            <a:endParaRPr lang="en-US">
              <a:solidFill>
                <a:srgbClr val="FFFFFF"/>
              </a:solidFill>
            </a:endParaRPr>
          </a:p>
        </p:txBody>
      </p:sp>
      <p:sp>
        <p:nvSpPr>
          <p:cNvPr id="68630" name="Text Box 22"/>
          <p:cNvSpPr txBox="1">
            <a:spLocks noChangeArrowheads="1"/>
          </p:cNvSpPr>
          <p:nvPr/>
        </p:nvSpPr>
        <p:spPr bwMode="auto">
          <a:xfrm>
            <a:off x="9002713" y="6475413"/>
            <a:ext cx="19236" cy="30778"/>
          </a:xfrm>
          <a:prstGeom prst="rect">
            <a:avLst/>
          </a:prstGeom>
          <a:solidFill>
            <a:schemeClr val="bg1"/>
          </a:solidFill>
          <a:ln w="9525">
            <a:noFill/>
            <a:miter lim="800000"/>
            <a:headEnd/>
            <a:tailEnd/>
          </a:ln>
          <a:effectLst/>
        </p:spPr>
        <p:txBody>
          <a:bodyPr wrap="none" lIns="0" tIns="0" rIns="0" bIns="0">
            <a:spAutoFit/>
          </a:bodyPr>
          <a:lstStyle/>
          <a:p>
            <a:pPr>
              <a:spcBef>
                <a:spcPct val="50000"/>
              </a:spcBef>
            </a:pPr>
            <a:r>
              <a:rPr lang="en-US" sz="200">
                <a:solidFill>
                  <a:srgbClr val="FFFFFF"/>
                </a:solidFill>
                <a:cs typeface="Arial" charset="0"/>
              </a:rPr>
              <a:t>®</a:t>
            </a:r>
          </a:p>
        </p:txBody>
      </p:sp>
      <p:sp>
        <p:nvSpPr>
          <p:cNvPr id="20" name="Rectangle 5"/>
          <p:cNvSpPr>
            <a:spLocks noChangeArrowheads="1"/>
          </p:cNvSpPr>
          <p:nvPr/>
        </p:nvSpPr>
        <p:spPr bwMode="auto">
          <a:xfrm>
            <a:off x="371475" y="6688138"/>
            <a:ext cx="3209212" cy="107722"/>
          </a:xfrm>
          <a:prstGeom prst="rect">
            <a:avLst/>
          </a:prstGeom>
          <a:noFill/>
          <a:ln w="9525" algn="ctr">
            <a:noFill/>
            <a:miter lim="800000"/>
            <a:headEnd/>
            <a:tailEnd/>
          </a:ln>
          <a:effectLst/>
        </p:spPr>
        <p:txBody>
          <a:bodyPr wrap="none" lIns="0" tIns="0" rIns="0" bIns="0" anchor="b">
            <a:spAutoFit/>
          </a:bodyPr>
          <a:lstStyle/>
          <a:p>
            <a:pPr>
              <a:defRPr/>
            </a:pPr>
            <a:r>
              <a:rPr lang="en-US" sz="700" dirty="0">
                <a:solidFill>
                  <a:schemeClr val="bg1">
                    <a:lumMod val="65000"/>
                    <a:lumOff val="35000"/>
                  </a:schemeClr>
                </a:solidFill>
                <a:latin typeface="Adobe Clean" pitchFamily="34" charset="0"/>
              </a:rPr>
              <a:t>Copyright </a:t>
            </a:r>
            <a:r>
              <a:rPr lang="en-US" sz="700" dirty="0" smtClean="0">
                <a:solidFill>
                  <a:schemeClr val="bg1">
                    <a:lumMod val="65000"/>
                    <a:lumOff val="35000"/>
                  </a:schemeClr>
                </a:solidFill>
                <a:latin typeface="Adobe Clean" pitchFamily="34" charset="0"/>
              </a:rPr>
              <a:t>2009 </a:t>
            </a:r>
            <a:r>
              <a:rPr lang="en-US" sz="700" dirty="0">
                <a:solidFill>
                  <a:schemeClr val="bg1">
                    <a:lumMod val="65000"/>
                    <a:lumOff val="35000"/>
                  </a:schemeClr>
                </a:solidFill>
                <a:latin typeface="Adobe Clean" pitchFamily="34" charset="0"/>
              </a:rPr>
              <a:t>Adobe Systems Incorporated.  All rights reserved. </a:t>
            </a:r>
            <a:r>
              <a:rPr lang="en-US" sz="700" dirty="0" smtClean="0">
                <a:solidFill>
                  <a:schemeClr val="bg1">
                    <a:lumMod val="65000"/>
                    <a:lumOff val="35000"/>
                  </a:schemeClr>
                </a:solidFill>
                <a:latin typeface="Adobe Clean" pitchFamily="34" charset="0"/>
              </a:rPr>
              <a:t> Adobe confidential.</a:t>
            </a:r>
            <a:endParaRPr lang="en-US" sz="700" dirty="0">
              <a:solidFill>
                <a:schemeClr val="bg1">
                  <a:lumMod val="65000"/>
                  <a:lumOff val="35000"/>
                </a:schemeClr>
              </a:solidFill>
              <a:latin typeface="Adobe Clean" pitchFamily="34" charset="0"/>
            </a:endParaRPr>
          </a:p>
        </p:txBody>
      </p:sp>
      <p:sp>
        <p:nvSpPr>
          <p:cNvPr id="21" name="TextBox 20"/>
          <p:cNvSpPr txBox="1"/>
          <p:nvPr userDrawn="1"/>
        </p:nvSpPr>
        <p:spPr>
          <a:xfrm>
            <a:off x="4193381" y="6688138"/>
            <a:ext cx="742951" cy="107722"/>
          </a:xfrm>
          <a:prstGeom prst="rect">
            <a:avLst/>
          </a:prstGeom>
          <a:noFill/>
        </p:spPr>
        <p:txBody>
          <a:bodyPr wrap="square" lIns="0" tIns="0" rIns="0" bIns="0" rtlCol="0" anchor="b">
            <a:spAutoFit/>
          </a:bodyPr>
          <a:lstStyle/>
          <a:p>
            <a:pPr algn="ctr"/>
            <a:fld id="{9BA81524-9423-4FCF-B9F5-BF74D3C33CA8}" type="slidenum">
              <a:rPr lang="en-US" sz="700" kern="1200" smtClean="0">
                <a:solidFill>
                  <a:schemeClr val="bg1">
                    <a:lumMod val="65000"/>
                    <a:lumOff val="35000"/>
                  </a:schemeClr>
                </a:solidFill>
                <a:latin typeface="Adobe Clean" pitchFamily="34" charset="0"/>
                <a:ea typeface="+mn-ea"/>
                <a:cs typeface="+mn-cs"/>
              </a:rPr>
              <a:pPr algn="ctr"/>
              <a:t>‹#›</a:t>
            </a:fld>
            <a:endParaRPr lang="en-US" sz="700" kern="1200" dirty="0">
              <a:solidFill>
                <a:schemeClr val="bg1">
                  <a:lumMod val="65000"/>
                  <a:lumOff val="35000"/>
                </a:schemeClr>
              </a:solidFill>
              <a:latin typeface="Adobe Clean" pitchFamily="34" charset="0"/>
              <a:ea typeface="+mn-ea"/>
              <a:cs typeface="+mn-cs"/>
            </a:endParaRPr>
          </a:p>
        </p:txBody>
      </p:sp>
      <p:pic>
        <p:nvPicPr>
          <p:cNvPr id="24" name="Picture 23" descr="logo_max_gray.png"/>
          <p:cNvPicPr>
            <a:picLocks noChangeAspect="1"/>
          </p:cNvPicPr>
          <p:nvPr userDrawn="1"/>
        </p:nvPicPr>
        <p:blipFill>
          <a:blip r:embed="rId6" cstate="print"/>
          <a:stretch>
            <a:fillRect/>
          </a:stretch>
        </p:blipFill>
        <p:spPr>
          <a:xfrm>
            <a:off x="7797218" y="240412"/>
            <a:ext cx="1197813" cy="229488"/>
          </a:xfrm>
          <a:prstGeom prst="rect">
            <a:avLst/>
          </a:prstGeom>
        </p:spPr>
      </p:pic>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Lst>
  <p:transition>
    <p:fade/>
  </p:transition>
  <p:timing>
    <p:tnLst>
      <p:par>
        <p:cTn id="1" dur="indefinite" restart="never" nodeType="tmRoot"/>
      </p:par>
    </p:tnLst>
  </p:timing>
  <p:hf hdr="0" ftr="0" dt="0"/>
  <p:txStyles>
    <p:titleStyle>
      <a:lvl1pPr algn="l" rtl="0" fontAlgn="base">
        <a:lnSpc>
          <a:spcPct val="85000"/>
        </a:lnSpc>
        <a:spcBef>
          <a:spcPct val="20000"/>
        </a:spcBef>
        <a:spcAft>
          <a:spcPct val="0"/>
        </a:spcAft>
        <a:buClr>
          <a:schemeClr val="tx2"/>
        </a:buClr>
        <a:buSzPct val="90000"/>
        <a:buFont typeface="Wingdings" pitchFamily="2" charset="2"/>
        <a:defRPr sz="2400">
          <a:solidFill>
            <a:schemeClr val="bg1"/>
          </a:solidFill>
          <a:latin typeface="Adobe Clean" pitchFamily="34" charset="0"/>
          <a:ea typeface="+mj-ea"/>
          <a:cs typeface="+mj-cs"/>
        </a:defRPr>
      </a:lvl1pPr>
      <a:lvl2pPr algn="l" rtl="0" fontAlgn="base">
        <a:lnSpc>
          <a:spcPct val="85000"/>
        </a:lnSpc>
        <a:spcBef>
          <a:spcPct val="20000"/>
        </a:spcBef>
        <a:spcAft>
          <a:spcPct val="0"/>
        </a:spcAft>
        <a:buClr>
          <a:schemeClr val="tx2"/>
        </a:buClr>
        <a:buSzPct val="90000"/>
        <a:buFont typeface="Wingdings" pitchFamily="2" charset="2"/>
        <a:defRPr sz="2400">
          <a:solidFill>
            <a:srgbClr val="C0C0C0"/>
          </a:solidFill>
          <a:latin typeface="Myriad Pro" pitchFamily="34" charset="0"/>
        </a:defRPr>
      </a:lvl2pPr>
      <a:lvl3pPr algn="l" rtl="0" fontAlgn="base">
        <a:lnSpc>
          <a:spcPct val="85000"/>
        </a:lnSpc>
        <a:spcBef>
          <a:spcPct val="20000"/>
        </a:spcBef>
        <a:spcAft>
          <a:spcPct val="0"/>
        </a:spcAft>
        <a:buClr>
          <a:schemeClr val="tx2"/>
        </a:buClr>
        <a:buSzPct val="90000"/>
        <a:buFont typeface="Wingdings" pitchFamily="2" charset="2"/>
        <a:defRPr sz="2400">
          <a:solidFill>
            <a:srgbClr val="C0C0C0"/>
          </a:solidFill>
          <a:latin typeface="Myriad Pro" pitchFamily="34" charset="0"/>
        </a:defRPr>
      </a:lvl3pPr>
      <a:lvl4pPr algn="l" rtl="0" fontAlgn="base">
        <a:lnSpc>
          <a:spcPct val="85000"/>
        </a:lnSpc>
        <a:spcBef>
          <a:spcPct val="20000"/>
        </a:spcBef>
        <a:spcAft>
          <a:spcPct val="0"/>
        </a:spcAft>
        <a:buClr>
          <a:schemeClr val="tx2"/>
        </a:buClr>
        <a:buSzPct val="90000"/>
        <a:buFont typeface="Wingdings" pitchFamily="2" charset="2"/>
        <a:defRPr sz="2400">
          <a:solidFill>
            <a:srgbClr val="C0C0C0"/>
          </a:solidFill>
          <a:latin typeface="Myriad Pro" pitchFamily="34" charset="0"/>
        </a:defRPr>
      </a:lvl4pPr>
      <a:lvl5pPr algn="l" rtl="0" fontAlgn="base">
        <a:lnSpc>
          <a:spcPct val="85000"/>
        </a:lnSpc>
        <a:spcBef>
          <a:spcPct val="20000"/>
        </a:spcBef>
        <a:spcAft>
          <a:spcPct val="0"/>
        </a:spcAft>
        <a:buClr>
          <a:schemeClr val="tx2"/>
        </a:buClr>
        <a:buSzPct val="90000"/>
        <a:buFont typeface="Wingdings" pitchFamily="2" charset="2"/>
        <a:defRPr sz="2400">
          <a:solidFill>
            <a:srgbClr val="C0C0C0"/>
          </a:solidFill>
          <a:latin typeface="Myriad Pro" pitchFamily="34" charset="0"/>
        </a:defRPr>
      </a:lvl5pPr>
      <a:lvl6pPr marL="457200" algn="l" rtl="0" fontAlgn="base">
        <a:lnSpc>
          <a:spcPct val="85000"/>
        </a:lnSpc>
        <a:spcBef>
          <a:spcPct val="20000"/>
        </a:spcBef>
        <a:spcAft>
          <a:spcPct val="0"/>
        </a:spcAft>
        <a:buClr>
          <a:schemeClr val="tx2"/>
        </a:buClr>
        <a:buSzPct val="90000"/>
        <a:buFont typeface="Wingdings" pitchFamily="2" charset="2"/>
        <a:defRPr sz="2400">
          <a:solidFill>
            <a:srgbClr val="C0C0C0"/>
          </a:solidFill>
          <a:latin typeface="Myriad Pro" pitchFamily="34" charset="0"/>
        </a:defRPr>
      </a:lvl6pPr>
      <a:lvl7pPr marL="914400" algn="l" rtl="0" fontAlgn="base">
        <a:lnSpc>
          <a:spcPct val="85000"/>
        </a:lnSpc>
        <a:spcBef>
          <a:spcPct val="20000"/>
        </a:spcBef>
        <a:spcAft>
          <a:spcPct val="0"/>
        </a:spcAft>
        <a:buClr>
          <a:schemeClr val="tx2"/>
        </a:buClr>
        <a:buSzPct val="90000"/>
        <a:buFont typeface="Wingdings" pitchFamily="2" charset="2"/>
        <a:defRPr sz="2400">
          <a:solidFill>
            <a:srgbClr val="C0C0C0"/>
          </a:solidFill>
          <a:latin typeface="Myriad Pro" pitchFamily="34" charset="0"/>
        </a:defRPr>
      </a:lvl7pPr>
      <a:lvl8pPr marL="1371600" algn="l" rtl="0" fontAlgn="base">
        <a:lnSpc>
          <a:spcPct val="85000"/>
        </a:lnSpc>
        <a:spcBef>
          <a:spcPct val="20000"/>
        </a:spcBef>
        <a:spcAft>
          <a:spcPct val="0"/>
        </a:spcAft>
        <a:buClr>
          <a:schemeClr val="tx2"/>
        </a:buClr>
        <a:buSzPct val="90000"/>
        <a:buFont typeface="Wingdings" pitchFamily="2" charset="2"/>
        <a:defRPr sz="2400">
          <a:solidFill>
            <a:srgbClr val="C0C0C0"/>
          </a:solidFill>
          <a:latin typeface="Myriad Pro" pitchFamily="34" charset="0"/>
        </a:defRPr>
      </a:lvl8pPr>
      <a:lvl9pPr marL="1828800" algn="l" rtl="0" fontAlgn="base">
        <a:lnSpc>
          <a:spcPct val="85000"/>
        </a:lnSpc>
        <a:spcBef>
          <a:spcPct val="20000"/>
        </a:spcBef>
        <a:spcAft>
          <a:spcPct val="0"/>
        </a:spcAft>
        <a:buClr>
          <a:schemeClr val="tx2"/>
        </a:buClr>
        <a:buSzPct val="90000"/>
        <a:buFont typeface="Wingdings" pitchFamily="2" charset="2"/>
        <a:defRPr sz="2400">
          <a:solidFill>
            <a:srgbClr val="C0C0C0"/>
          </a:solidFill>
          <a:latin typeface="Myriad Pro" pitchFamily="34" charset="0"/>
        </a:defRPr>
      </a:lvl9pPr>
    </p:titleStyle>
    <p:bodyStyle>
      <a:lvl1pPr marL="233363" indent="-233363" algn="l" defTabSz="820738" rtl="0" fontAlgn="base">
        <a:spcBef>
          <a:spcPct val="50000"/>
        </a:spcBef>
        <a:spcAft>
          <a:spcPct val="0"/>
        </a:spcAft>
        <a:buClr>
          <a:srgbClr val="990000"/>
        </a:buClr>
        <a:buSzPct val="80000"/>
        <a:buFont typeface="Wingdings" pitchFamily="2" charset="2"/>
        <a:buChar char="§"/>
        <a:tabLst>
          <a:tab pos="341313" algn="l"/>
          <a:tab pos="1150938" algn="l"/>
        </a:tabLst>
        <a:defRPr sz="2000">
          <a:solidFill>
            <a:schemeClr val="tx1"/>
          </a:solidFill>
          <a:latin typeface="Adobe Clean" pitchFamily="34" charset="0"/>
          <a:ea typeface="+mn-ea"/>
          <a:cs typeface="+mn-cs"/>
        </a:defRPr>
      </a:lvl1pPr>
      <a:lvl2pPr marL="630238" indent="-215900" algn="l" defTabSz="820738" rtl="0" fontAlgn="base">
        <a:spcBef>
          <a:spcPct val="50000"/>
        </a:spcBef>
        <a:spcAft>
          <a:spcPct val="0"/>
        </a:spcAft>
        <a:buClr>
          <a:srgbClr val="990000"/>
        </a:buClr>
        <a:buSzPct val="80000"/>
        <a:buFont typeface="Wingdings" pitchFamily="2" charset="2"/>
        <a:buChar char="§"/>
        <a:tabLst>
          <a:tab pos="341313" algn="l"/>
          <a:tab pos="1150938" algn="l"/>
        </a:tabLst>
        <a:defRPr sz="1600">
          <a:solidFill>
            <a:schemeClr val="tx1"/>
          </a:solidFill>
          <a:latin typeface="Adobe Clean" pitchFamily="34" charset="0"/>
        </a:defRPr>
      </a:lvl2pPr>
      <a:lvl3pPr marL="968375" indent="-214313" algn="l" defTabSz="820738" rtl="0" fontAlgn="base">
        <a:spcBef>
          <a:spcPct val="50000"/>
        </a:spcBef>
        <a:spcAft>
          <a:spcPct val="0"/>
        </a:spcAft>
        <a:buClr>
          <a:srgbClr val="990000"/>
        </a:buClr>
        <a:buSzPct val="80000"/>
        <a:buFont typeface="Wingdings" pitchFamily="2" charset="2"/>
        <a:buChar char="§"/>
        <a:tabLst>
          <a:tab pos="341313" algn="l"/>
          <a:tab pos="1150938" algn="l"/>
        </a:tabLst>
        <a:defRPr sz="1600">
          <a:solidFill>
            <a:schemeClr val="tx1"/>
          </a:solidFill>
          <a:latin typeface="Adobe Clean" pitchFamily="34" charset="0"/>
        </a:defRPr>
      </a:lvl3pPr>
      <a:lvl4pPr marL="1258888" indent="-176213" algn="l" defTabSz="820738" rtl="0" fontAlgn="base">
        <a:lnSpc>
          <a:spcPct val="95000"/>
        </a:lnSpc>
        <a:spcBef>
          <a:spcPct val="20000"/>
        </a:spcBef>
        <a:spcAft>
          <a:spcPct val="0"/>
        </a:spcAft>
        <a:buClr>
          <a:srgbClr val="990000"/>
        </a:buClr>
        <a:buSzPct val="80000"/>
        <a:buFont typeface="Wingdings" pitchFamily="2" charset="2"/>
        <a:buChar char="§"/>
        <a:tabLst>
          <a:tab pos="341313" algn="l"/>
          <a:tab pos="1150938" algn="l"/>
        </a:tabLst>
        <a:defRPr sz="1600">
          <a:solidFill>
            <a:schemeClr val="tx1"/>
          </a:solidFill>
          <a:latin typeface="Adobe Clean" pitchFamily="34" charset="0"/>
        </a:defRPr>
      </a:lvl4pPr>
      <a:lvl5pPr marL="1374775" indent="166688" algn="l" defTabSz="820738" rtl="0" fontAlgn="base">
        <a:spcBef>
          <a:spcPct val="20000"/>
        </a:spcBef>
        <a:spcAft>
          <a:spcPct val="0"/>
        </a:spcAft>
        <a:buClr>
          <a:srgbClr val="990000"/>
        </a:buClr>
        <a:buSzPct val="80000"/>
        <a:buFont typeface="Wingdings" pitchFamily="2" charset="2"/>
        <a:buChar char="§"/>
        <a:defRPr sz="1300">
          <a:solidFill>
            <a:schemeClr val="tx1"/>
          </a:solidFill>
          <a:latin typeface="Adobe Clean" pitchFamily="34" charset="0"/>
        </a:defRPr>
      </a:lvl5pPr>
      <a:lvl6pPr marL="1831975" indent="166688" algn="l" defTabSz="820738" rtl="0" fontAlgn="base">
        <a:spcBef>
          <a:spcPct val="20000"/>
        </a:spcBef>
        <a:spcAft>
          <a:spcPct val="0"/>
        </a:spcAft>
        <a:buClr>
          <a:srgbClr val="990000"/>
        </a:buClr>
        <a:buSzPct val="80000"/>
        <a:buFont typeface="Wingdings" pitchFamily="2" charset="2"/>
        <a:buChar char="§"/>
        <a:defRPr sz="1300">
          <a:solidFill>
            <a:schemeClr val="tx1"/>
          </a:solidFill>
          <a:latin typeface="+mn-lt"/>
        </a:defRPr>
      </a:lvl6pPr>
      <a:lvl7pPr marL="2289175" indent="166688" algn="l" defTabSz="820738" rtl="0" fontAlgn="base">
        <a:spcBef>
          <a:spcPct val="20000"/>
        </a:spcBef>
        <a:spcAft>
          <a:spcPct val="0"/>
        </a:spcAft>
        <a:buClr>
          <a:srgbClr val="990000"/>
        </a:buClr>
        <a:buSzPct val="80000"/>
        <a:buFont typeface="Wingdings" pitchFamily="2" charset="2"/>
        <a:buChar char="§"/>
        <a:defRPr sz="1300">
          <a:solidFill>
            <a:schemeClr val="tx1"/>
          </a:solidFill>
          <a:latin typeface="+mn-lt"/>
        </a:defRPr>
      </a:lvl7pPr>
      <a:lvl8pPr marL="2746375" indent="166688" algn="l" defTabSz="820738" rtl="0" fontAlgn="base">
        <a:spcBef>
          <a:spcPct val="20000"/>
        </a:spcBef>
        <a:spcAft>
          <a:spcPct val="0"/>
        </a:spcAft>
        <a:buClr>
          <a:srgbClr val="990000"/>
        </a:buClr>
        <a:buSzPct val="80000"/>
        <a:buFont typeface="Wingdings" pitchFamily="2" charset="2"/>
        <a:buChar char="§"/>
        <a:defRPr sz="1300">
          <a:solidFill>
            <a:schemeClr val="tx1"/>
          </a:solidFill>
          <a:latin typeface="+mn-lt"/>
        </a:defRPr>
      </a:lvl8pPr>
      <a:lvl9pPr marL="3203575" indent="166688" algn="l" defTabSz="820738" rtl="0" fontAlgn="base">
        <a:spcBef>
          <a:spcPct val="20000"/>
        </a:spcBef>
        <a:spcAft>
          <a:spcPct val="0"/>
        </a:spcAft>
        <a:buClr>
          <a:srgbClr val="990000"/>
        </a:buClr>
        <a:buSzPct val="80000"/>
        <a:buFont typeface="Wingdings" pitchFamily="2" charset="2"/>
        <a:buChar char="§"/>
        <a:defRPr sz="13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8613" name="Rectangle 5"/>
          <p:cNvSpPr>
            <a:spLocks noChangeArrowheads="1"/>
          </p:cNvSpPr>
          <p:nvPr/>
        </p:nvSpPr>
        <p:spPr bwMode="auto">
          <a:xfrm>
            <a:off x="0" y="0"/>
            <a:ext cx="9144000" cy="779463"/>
          </a:xfrm>
          <a:prstGeom prst="rect">
            <a:avLst/>
          </a:prstGeom>
          <a:gradFill flip="none" rotWithShape="1">
            <a:gsLst>
              <a:gs pos="0">
                <a:srgbClr val="A7A9AB">
                  <a:tint val="66000"/>
                  <a:satMod val="160000"/>
                </a:srgbClr>
              </a:gs>
              <a:gs pos="50000">
                <a:srgbClr val="A7A9AB">
                  <a:tint val="44500"/>
                  <a:satMod val="160000"/>
                </a:srgbClr>
              </a:gs>
              <a:gs pos="100000">
                <a:srgbClr val="A7A9AB">
                  <a:tint val="23500"/>
                  <a:satMod val="160000"/>
                </a:srgbClr>
              </a:gs>
            </a:gsLst>
            <a:lin ang="16200000" scaled="1"/>
            <a:tileRect/>
          </a:gradFill>
          <a:ln w="12700" algn="ctr">
            <a:noFill/>
            <a:miter lim="800000"/>
            <a:headEnd/>
            <a:tailEnd/>
          </a:ln>
          <a:effectLst/>
        </p:spPr>
        <p:txBody>
          <a:bodyPr wrap="none" anchor="ctr"/>
          <a:lstStyle/>
          <a:p>
            <a:endParaRPr lang="en-US"/>
          </a:p>
        </p:txBody>
      </p:sp>
      <p:sp>
        <p:nvSpPr>
          <p:cNvPr id="68614" name="Rectangle 6"/>
          <p:cNvSpPr>
            <a:spLocks noGrp="1" noChangeArrowheads="1"/>
          </p:cNvSpPr>
          <p:nvPr>
            <p:ph type="title"/>
          </p:nvPr>
        </p:nvSpPr>
        <p:spPr bwMode="auto">
          <a:xfrm>
            <a:off x="282575" y="177800"/>
            <a:ext cx="8564563" cy="403225"/>
          </a:xfrm>
          <a:prstGeom prst="rect">
            <a:avLst/>
          </a:prstGeom>
          <a:noFill/>
          <a:ln w="9525">
            <a:noFill/>
            <a:miter lim="800000"/>
            <a:headEnd/>
            <a:tailEnd/>
          </a:ln>
          <a:effectLst/>
        </p:spPr>
        <p:txBody>
          <a:bodyPr vert="horz" wrap="square" lIns="91429" tIns="45714" rIns="91429" bIns="45714" numCol="1" anchor="ctr" anchorCtr="0" compatLnSpc="1">
            <a:prstTxWarp prst="textNoShape">
              <a:avLst/>
            </a:prstTxWarp>
          </a:bodyPr>
          <a:lstStyle/>
          <a:p>
            <a:pPr lvl="0"/>
            <a:r>
              <a:rPr lang="en-US" dirty="0" smtClean="0"/>
              <a:t>Click to edit Master title style</a:t>
            </a:r>
          </a:p>
        </p:txBody>
      </p:sp>
      <p:sp>
        <p:nvSpPr>
          <p:cNvPr id="68615" name="Rectangle 7"/>
          <p:cNvSpPr>
            <a:spLocks noGrp="1" noChangeArrowheads="1"/>
          </p:cNvSpPr>
          <p:nvPr>
            <p:ph type="body" idx="1"/>
          </p:nvPr>
        </p:nvSpPr>
        <p:spPr bwMode="auto">
          <a:xfrm>
            <a:off x="279400" y="1085850"/>
            <a:ext cx="8550275" cy="4840288"/>
          </a:xfrm>
          <a:prstGeom prst="rect">
            <a:avLst/>
          </a:prstGeom>
          <a:noFill/>
          <a:ln w="9525" algn="ctr">
            <a:noFill/>
            <a:miter lim="800000"/>
            <a:headEnd/>
            <a:tailEnd/>
          </a:ln>
          <a:effectLst/>
        </p:spPr>
        <p:txBody>
          <a:bodyPr vert="horz" wrap="square" lIns="82058" tIns="41029" rIns="82058" bIns="41029"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68620" name="AutoShape 12"/>
          <p:cNvSpPr>
            <a:spLocks noChangeAspect="1" noChangeArrowheads="1" noTextEdit="1"/>
          </p:cNvSpPr>
          <p:nvPr/>
        </p:nvSpPr>
        <p:spPr bwMode="auto">
          <a:xfrm>
            <a:off x="8785225" y="6480175"/>
            <a:ext cx="230188" cy="288925"/>
          </a:xfrm>
          <a:prstGeom prst="rect">
            <a:avLst/>
          </a:prstGeom>
          <a:noFill/>
          <a:ln w="9525">
            <a:noFill/>
            <a:miter lim="800000"/>
            <a:headEnd/>
            <a:tailEnd/>
          </a:ln>
        </p:spPr>
        <p:txBody>
          <a:bodyPr/>
          <a:lstStyle/>
          <a:p>
            <a:endParaRPr lang="en-US"/>
          </a:p>
        </p:txBody>
      </p:sp>
      <p:sp>
        <p:nvSpPr>
          <p:cNvPr id="68621" name="Freeform 13"/>
          <p:cNvSpPr>
            <a:spLocks noEditPoints="1"/>
          </p:cNvSpPr>
          <p:nvPr/>
        </p:nvSpPr>
        <p:spPr bwMode="auto">
          <a:xfrm>
            <a:off x="8787623" y="6700765"/>
            <a:ext cx="41961" cy="67136"/>
          </a:xfrm>
          <a:custGeom>
            <a:avLst/>
            <a:gdLst/>
            <a:ahLst/>
            <a:cxnLst>
              <a:cxn ang="0">
                <a:pos x="76" y="252"/>
              </a:cxn>
              <a:cxn ang="0">
                <a:pos x="60" y="332"/>
              </a:cxn>
              <a:cxn ang="0">
                <a:pos x="0" y="332"/>
              </a:cxn>
              <a:cxn ang="0">
                <a:pos x="74" y="0"/>
              </a:cxn>
              <a:cxn ang="0">
                <a:pos x="146" y="0"/>
              </a:cxn>
              <a:cxn ang="0">
                <a:pos x="212" y="332"/>
              </a:cxn>
              <a:cxn ang="0">
                <a:pos x="154" y="332"/>
              </a:cxn>
              <a:cxn ang="0">
                <a:pos x="138" y="252"/>
              </a:cxn>
              <a:cxn ang="0">
                <a:pos x="76" y="252"/>
              </a:cxn>
              <a:cxn ang="0">
                <a:pos x="132" y="206"/>
              </a:cxn>
              <a:cxn ang="0">
                <a:pos x="120" y="134"/>
              </a:cxn>
              <a:cxn ang="0">
                <a:pos x="120" y="134"/>
              </a:cxn>
              <a:cxn ang="0">
                <a:pos x="108" y="58"/>
              </a:cxn>
              <a:cxn ang="0">
                <a:pos x="108" y="58"/>
              </a:cxn>
              <a:cxn ang="0">
                <a:pos x="108" y="58"/>
              </a:cxn>
              <a:cxn ang="0">
                <a:pos x="96" y="134"/>
              </a:cxn>
              <a:cxn ang="0">
                <a:pos x="82" y="206"/>
              </a:cxn>
              <a:cxn ang="0">
                <a:pos x="132" y="206"/>
              </a:cxn>
            </a:cxnLst>
            <a:rect l="0" t="0" r="r" b="b"/>
            <a:pathLst>
              <a:path w="212" h="332">
                <a:moveTo>
                  <a:pt x="76" y="252"/>
                </a:moveTo>
                <a:lnTo>
                  <a:pt x="60" y="332"/>
                </a:lnTo>
                <a:lnTo>
                  <a:pt x="0" y="332"/>
                </a:lnTo>
                <a:lnTo>
                  <a:pt x="74" y="0"/>
                </a:lnTo>
                <a:lnTo>
                  <a:pt x="146" y="0"/>
                </a:lnTo>
                <a:lnTo>
                  <a:pt x="212" y="332"/>
                </a:lnTo>
                <a:lnTo>
                  <a:pt x="154" y="332"/>
                </a:lnTo>
                <a:lnTo>
                  <a:pt x="138" y="252"/>
                </a:lnTo>
                <a:lnTo>
                  <a:pt x="76" y="252"/>
                </a:lnTo>
                <a:close/>
                <a:moveTo>
                  <a:pt x="132" y="206"/>
                </a:moveTo>
                <a:lnTo>
                  <a:pt x="120" y="134"/>
                </a:lnTo>
                <a:lnTo>
                  <a:pt x="120" y="134"/>
                </a:lnTo>
                <a:lnTo>
                  <a:pt x="108" y="58"/>
                </a:lnTo>
                <a:lnTo>
                  <a:pt x="108" y="58"/>
                </a:lnTo>
                <a:lnTo>
                  <a:pt x="108" y="58"/>
                </a:lnTo>
                <a:lnTo>
                  <a:pt x="96" y="134"/>
                </a:lnTo>
                <a:lnTo>
                  <a:pt x="82" y="206"/>
                </a:lnTo>
                <a:lnTo>
                  <a:pt x="132" y="206"/>
                </a:lnTo>
                <a:close/>
              </a:path>
            </a:pathLst>
          </a:custGeom>
          <a:solidFill>
            <a:schemeClr val="bg1"/>
          </a:solidFill>
          <a:ln w="9525">
            <a:noFill/>
            <a:round/>
            <a:headEnd/>
            <a:tailEnd/>
          </a:ln>
        </p:spPr>
        <p:txBody>
          <a:bodyPr/>
          <a:lstStyle/>
          <a:p>
            <a:endParaRPr lang="en-US"/>
          </a:p>
        </p:txBody>
      </p:sp>
      <p:sp>
        <p:nvSpPr>
          <p:cNvPr id="68622" name="Freeform 14"/>
          <p:cNvSpPr>
            <a:spLocks noEditPoints="1"/>
          </p:cNvSpPr>
          <p:nvPr/>
        </p:nvSpPr>
        <p:spPr bwMode="auto">
          <a:xfrm>
            <a:off x="8833181" y="6699566"/>
            <a:ext cx="35967" cy="68335"/>
          </a:xfrm>
          <a:custGeom>
            <a:avLst/>
            <a:gdLst/>
            <a:ahLst/>
            <a:cxnLst>
              <a:cxn ang="0">
                <a:pos x="180" y="274"/>
              </a:cxn>
              <a:cxn ang="0">
                <a:pos x="182" y="342"/>
              </a:cxn>
              <a:cxn ang="0">
                <a:pos x="126" y="314"/>
              </a:cxn>
              <a:cxn ang="0">
                <a:pos x="126" y="314"/>
              </a:cxn>
              <a:cxn ang="0">
                <a:pos x="106" y="338"/>
              </a:cxn>
              <a:cxn ang="0">
                <a:pos x="84" y="346"/>
              </a:cxn>
              <a:cxn ang="0">
                <a:pos x="76" y="346"/>
              </a:cxn>
              <a:cxn ang="0">
                <a:pos x="58" y="344"/>
              </a:cxn>
              <a:cxn ang="0">
                <a:pos x="42" y="338"/>
              </a:cxn>
              <a:cxn ang="0">
                <a:pos x="20" y="310"/>
              </a:cxn>
              <a:cxn ang="0">
                <a:pos x="6" y="272"/>
              </a:cxn>
              <a:cxn ang="0">
                <a:pos x="0" y="222"/>
              </a:cxn>
              <a:cxn ang="0">
                <a:pos x="2" y="192"/>
              </a:cxn>
              <a:cxn ang="0">
                <a:pos x="14" y="146"/>
              </a:cxn>
              <a:cxn ang="0">
                <a:pos x="36" y="114"/>
              </a:cxn>
              <a:cxn ang="0">
                <a:pos x="62" y="100"/>
              </a:cxn>
              <a:cxn ang="0">
                <a:pos x="78" y="98"/>
              </a:cxn>
              <a:cxn ang="0">
                <a:pos x="104" y="104"/>
              </a:cxn>
              <a:cxn ang="0">
                <a:pos x="118" y="122"/>
              </a:cxn>
              <a:cxn ang="0">
                <a:pos x="120" y="0"/>
              </a:cxn>
              <a:cxn ang="0">
                <a:pos x="120" y="194"/>
              </a:cxn>
              <a:cxn ang="0">
                <a:pos x="120" y="180"/>
              </a:cxn>
              <a:cxn ang="0">
                <a:pos x="116" y="168"/>
              </a:cxn>
              <a:cxn ang="0">
                <a:pos x="104" y="150"/>
              </a:cxn>
              <a:cxn ang="0">
                <a:pos x="94" y="148"/>
              </a:cxn>
              <a:cxn ang="0">
                <a:pos x="86" y="150"/>
              </a:cxn>
              <a:cxn ang="0">
                <a:pos x="72" y="162"/>
              </a:cxn>
              <a:cxn ang="0">
                <a:pos x="64" y="182"/>
              </a:cxn>
              <a:cxn ang="0">
                <a:pos x="60" y="224"/>
              </a:cxn>
              <a:cxn ang="0">
                <a:pos x="62" y="240"/>
              </a:cxn>
              <a:cxn ang="0">
                <a:pos x="66" y="268"/>
              </a:cxn>
              <a:cxn ang="0">
                <a:pos x="74" y="286"/>
              </a:cxn>
              <a:cxn ang="0">
                <a:pos x="86" y="296"/>
              </a:cxn>
              <a:cxn ang="0">
                <a:pos x="92" y="298"/>
              </a:cxn>
              <a:cxn ang="0">
                <a:pos x="106" y="292"/>
              </a:cxn>
              <a:cxn ang="0">
                <a:pos x="118" y="272"/>
              </a:cxn>
              <a:cxn ang="0">
                <a:pos x="120" y="266"/>
              </a:cxn>
              <a:cxn ang="0">
                <a:pos x="120" y="194"/>
              </a:cxn>
            </a:cxnLst>
            <a:rect l="0" t="0" r="r" b="b"/>
            <a:pathLst>
              <a:path w="182" h="346">
                <a:moveTo>
                  <a:pt x="180" y="0"/>
                </a:moveTo>
                <a:lnTo>
                  <a:pt x="180" y="274"/>
                </a:lnTo>
                <a:lnTo>
                  <a:pt x="180" y="274"/>
                </a:lnTo>
                <a:lnTo>
                  <a:pt x="182" y="342"/>
                </a:lnTo>
                <a:lnTo>
                  <a:pt x="130" y="342"/>
                </a:lnTo>
                <a:lnTo>
                  <a:pt x="126" y="314"/>
                </a:lnTo>
                <a:lnTo>
                  <a:pt x="126" y="314"/>
                </a:lnTo>
                <a:lnTo>
                  <a:pt x="126" y="314"/>
                </a:lnTo>
                <a:lnTo>
                  <a:pt x="118" y="328"/>
                </a:lnTo>
                <a:lnTo>
                  <a:pt x="106" y="338"/>
                </a:lnTo>
                <a:lnTo>
                  <a:pt x="92" y="344"/>
                </a:lnTo>
                <a:lnTo>
                  <a:pt x="84" y="346"/>
                </a:lnTo>
                <a:lnTo>
                  <a:pt x="76" y="346"/>
                </a:lnTo>
                <a:lnTo>
                  <a:pt x="76" y="346"/>
                </a:lnTo>
                <a:lnTo>
                  <a:pt x="66" y="346"/>
                </a:lnTo>
                <a:lnTo>
                  <a:pt x="58" y="344"/>
                </a:lnTo>
                <a:lnTo>
                  <a:pt x="50" y="342"/>
                </a:lnTo>
                <a:lnTo>
                  <a:pt x="42" y="338"/>
                </a:lnTo>
                <a:lnTo>
                  <a:pt x="30" y="326"/>
                </a:lnTo>
                <a:lnTo>
                  <a:pt x="20" y="310"/>
                </a:lnTo>
                <a:lnTo>
                  <a:pt x="12" y="292"/>
                </a:lnTo>
                <a:lnTo>
                  <a:pt x="6" y="272"/>
                </a:lnTo>
                <a:lnTo>
                  <a:pt x="2" y="248"/>
                </a:lnTo>
                <a:lnTo>
                  <a:pt x="0" y="222"/>
                </a:lnTo>
                <a:lnTo>
                  <a:pt x="0" y="222"/>
                </a:lnTo>
                <a:lnTo>
                  <a:pt x="2" y="192"/>
                </a:lnTo>
                <a:lnTo>
                  <a:pt x="6" y="168"/>
                </a:lnTo>
                <a:lnTo>
                  <a:pt x="14" y="146"/>
                </a:lnTo>
                <a:lnTo>
                  <a:pt x="24" y="128"/>
                </a:lnTo>
                <a:lnTo>
                  <a:pt x="36" y="114"/>
                </a:lnTo>
                <a:lnTo>
                  <a:pt x="48" y="106"/>
                </a:lnTo>
                <a:lnTo>
                  <a:pt x="62" y="100"/>
                </a:lnTo>
                <a:lnTo>
                  <a:pt x="78" y="98"/>
                </a:lnTo>
                <a:lnTo>
                  <a:pt x="78" y="98"/>
                </a:lnTo>
                <a:lnTo>
                  <a:pt x="92" y="100"/>
                </a:lnTo>
                <a:lnTo>
                  <a:pt x="104" y="104"/>
                </a:lnTo>
                <a:lnTo>
                  <a:pt x="112" y="112"/>
                </a:lnTo>
                <a:lnTo>
                  <a:pt x="118" y="122"/>
                </a:lnTo>
                <a:lnTo>
                  <a:pt x="120" y="122"/>
                </a:lnTo>
                <a:lnTo>
                  <a:pt x="120" y="0"/>
                </a:lnTo>
                <a:lnTo>
                  <a:pt x="180" y="0"/>
                </a:lnTo>
                <a:close/>
                <a:moveTo>
                  <a:pt x="120" y="194"/>
                </a:moveTo>
                <a:lnTo>
                  <a:pt x="120" y="194"/>
                </a:lnTo>
                <a:lnTo>
                  <a:pt x="120" y="180"/>
                </a:lnTo>
                <a:lnTo>
                  <a:pt x="120" y="180"/>
                </a:lnTo>
                <a:lnTo>
                  <a:pt x="116" y="168"/>
                </a:lnTo>
                <a:lnTo>
                  <a:pt x="110" y="158"/>
                </a:lnTo>
                <a:lnTo>
                  <a:pt x="104" y="150"/>
                </a:lnTo>
                <a:lnTo>
                  <a:pt x="98" y="148"/>
                </a:lnTo>
                <a:lnTo>
                  <a:pt x="94" y="148"/>
                </a:lnTo>
                <a:lnTo>
                  <a:pt x="94" y="148"/>
                </a:lnTo>
                <a:lnTo>
                  <a:pt x="86" y="150"/>
                </a:lnTo>
                <a:lnTo>
                  <a:pt x="78" y="154"/>
                </a:lnTo>
                <a:lnTo>
                  <a:pt x="72" y="162"/>
                </a:lnTo>
                <a:lnTo>
                  <a:pt x="68" y="170"/>
                </a:lnTo>
                <a:lnTo>
                  <a:pt x="64" y="182"/>
                </a:lnTo>
                <a:lnTo>
                  <a:pt x="62" y="194"/>
                </a:lnTo>
                <a:lnTo>
                  <a:pt x="60" y="224"/>
                </a:lnTo>
                <a:lnTo>
                  <a:pt x="60" y="224"/>
                </a:lnTo>
                <a:lnTo>
                  <a:pt x="62" y="240"/>
                </a:lnTo>
                <a:lnTo>
                  <a:pt x="64" y="254"/>
                </a:lnTo>
                <a:lnTo>
                  <a:pt x="66" y="268"/>
                </a:lnTo>
                <a:lnTo>
                  <a:pt x="70" y="278"/>
                </a:lnTo>
                <a:lnTo>
                  <a:pt x="74" y="286"/>
                </a:lnTo>
                <a:lnTo>
                  <a:pt x="80" y="292"/>
                </a:lnTo>
                <a:lnTo>
                  <a:pt x="86" y="296"/>
                </a:lnTo>
                <a:lnTo>
                  <a:pt x="92" y="298"/>
                </a:lnTo>
                <a:lnTo>
                  <a:pt x="92" y="298"/>
                </a:lnTo>
                <a:lnTo>
                  <a:pt x="100" y="296"/>
                </a:lnTo>
                <a:lnTo>
                  <a:pt x="106" y="292"/>
                </a:lnTo>
                <a:lnTo>
                  <a:pt x="112" y="284"/>
                </a:lnTo>
                <a:lnTo>
                  <a:pt x="118" y="272"/>
                </a:lnTo>
                <a:lnTo>
                  <a:pt x="118" y="272"/>
                </a:lnTo>
                <a:lnTo>
                  <a:pt x="120" y="266"/>
                </a:lnTo>
                <a:lnTo>
                  <a:pt x="120" y="258"/>
                </a:lnTo>
                <a:lnTo>
                  <a:pt x="120" y="194"/>
                </a:lnTo>
                <a:close/>
              </a:path>
            </a:pathLst>
          </a:custGeom>
          <a:solidFill>
            <a:schemeClr val="bg1"/>
          </a:solidFill>
          <a:ln w="9525">
            <a:noFill/>
            <a:round/>
            <a:headEnd/>
            <a:tailEnd/>
          </a:ln>
        </p:spPr>
        <p:txBody>
          <a:bodyPr/>
          <a:lstStyle/>
          <a:p>
            <a:endParaRPr lang="en-US"/>
          </a:p>
        </p:txBody>
      </p:sp>
      <p:sp>
        <p:nvSpPr>
          <p:cNvPr id="68623" name="Freeform 15"/>
          <p:cNvSpPr>
            <a:spLocks noEditPoints="1"/>
          </p:cNvSpPr>
          <p:nvPr/>
        </p:nvSpPr>
        <p:spPr bwMode="auto">
          <a:xfrm>
            <a:off x="8875142" y="6718748"/>
            <a:ext cx="37166" cy="49153"/>
          </a:xfrm>
          <a:custGeom>
            <a:avLst/>
            <a:gdLst/>
            <a:ahLst/>
            <a:cxnLst>
              <a:cxn ang="0">
                <a:pos x="90" y="248"/>
              </a:cxn>
              <a:cxn ang="0">
                <a:pos x="54" y="240"/>
              </a:cxn>
              <a:cxn ang="0">
                <a:pos x="24" y="216"/>
              </a:cxn>
              <a:cxn ang="0">
                <a:pos x="6" y="178"/>
              </a:cxn>
              <a:cxn ang="0">
                <a:pos x="0" y="124"/>
              </a:cxn>
              <a:cxn ang="0">
                <a:pos x="2" y="94"/>
              </a:cxn>
              <a:cxn ang="0">
                <a:pos x="16" y="46"/>
              </a:cxn>
              <a:cxn ang="0">
                <a:pos x="42" y="16"/>
              </a:cxn>
              <a:cxn ang="0">
                <a:pos x="74" y="2"/>
              </a:cxn>
              <a:cxn ang="0">
                <a:pos x="92" y="0"/>
              </a:cxn>
              <a:cxn ang="0">
                <a:pos x="130" y="8"/>
              </a:cxn>
              <a:cxn ang="0">
                <a:pos x="158" y="32"/>
              </a:cxn>
              <a:cxn ang="0">
                <a:pos x="176" y="72"/>
              </a:cxn>
              <a:cxn ang="0">
                <a:pos x="182" y="124"/>
              </a:cxn>
              <a:cxn ang="0">
                <a:pos x="180" y="142"/>
              </a:cxn>
              <a:cxn ang="0">
                <a:pos x="176" y="172"/>
              </a:cxn>
              <a:cxn ang="0">
                <a:pos x="168" y="196"/>
              </a:cxn>
              <a:cxn ang="0">
                <a:pos x="156" y="216"/>
              </a:cxn>
              <a:cxn ang="0">
                <a:pos x="136" y="236"/>
              </a:cxn>
              <a:cxn ang="0">
                <a:pos x="106" y="248"/>
              </a:cxn>
              <a:cxn ang="0">
                <a:pos x="90" y="248"/>
              </a:cxn>
              <a:cxn ang="0">
                <a:pos x="92" y="202"/>
              </a:cxn>
              <a:cxn ang="0">
                <a:pos x="106" y="196"/>
              </a:cxn>
              <a:cxn ang="0">
                <a:pos x="114" y="176"/>
              </a:cxn>
              <a:cxn ang="0">
                <a:pos x="120" y="124"/>
              </a:cxn>
              <a:cxn ang="0">
                <a:pos x="120" y="98"/>
              </a:cxn>
              <a:cxn ang="0">
                <a:pos x="114" y="72"/>
              </a:cxn>
              <a:cxn ang="0">
                <a:pos x="106" y="52"/>
              </a:cxn>
              <a:cxn ang="0">
                <a:pos x="90" y="46"/>
              </a:cxn>
              <a:cxn ang="0">
                <a:pos x="82" y="48"/>
              </a:cxn>
              <a:cxn ang="0">
                <a:pos x="70" y="62"/>
              </a:cxn>
              <a:cxn ang="0">
                <a:pos x="64" y="84"/>
              </a:cxn>
              <a:cxn ang="0">
                <a:pos x="60" y="124"/>
              </a:cxn>
              <a:cxn ang="0">
                <a:pos x="62" y="154"/>
              </a:cxn>
              <a:cxn ang="0">
                <a:pos x="66" y="178"/>
              </a:cxn>
              <a:cxn ang="0">
                <a:pos x="76" y="196"/>
              </a:cxn>
              <a:cxn ang="0">
                <a:pos x="92" y="202"/>
              </a:cxn>
            </a:cxnLst>
            <a:rect l="0" t="0" r="r" b="b"/>
            <a:pathLst>
              <a:path w="182" h="248">
                <a:moveTo>
                  <a:pt x="90" y="248"/>
                </a:moveTo>
                <a:lnTo>
                  <a:pt x="90" y="248"/>
                </a:lnTo>
                <a:lnTo>
                  <a:pt x="70" y="246"/>
                </a:lnTo>
                <a:lnTo>
                  <a:pt x="54" y="240"/>
                </a:lnTo>
                <a:lnTo>
                  <a:pt x="38" y="230"/>
                </a:lnTo>
                <a:lnTo>
                  <a:pt x="24" y="216"/>
                </a:lnTo>
                <a:lnTo>
                  <a:pt x="14" y="198"/>
                </a:lnTo>
                <a:lnTo>
                  <a:pt x="6" y="178"/>
                </a:lnTo>
                <a:lnTo>
                  <a:pt x="2" y="152"/>
                </a:lnTo>
                <a:lnTo>
                  <a:pt x="0" y="124"/>
                </a:lnTo>
                <a:lnTo>
                  <a:pt x="0" y="124"/>
                </a:lnTo>
                <a:lnTo>
                  <a:pt x="2" y="94"/>
                </a:lnTo>
                <a:lnTo>
                  <a:pt x="8" y="68"/>
                </a:lnTo>
                <a:lnTo>
                  <a:pt x="16" y="46"/>
                </a:lnTo>
                <a:lnTo>
                  <a:pt x="28" y="30"/>
                </a:lnTo>
                <a:lnTo>
                  <a:pt x="42" y="16"/>
                </a:lnTo>
                <a:lnTo>
                  <a:pt x="58" y="6"/>
                </a:lnTo>
                <a:lnTo>
                  <a:pt x="74" y="2"/>
                </a:lnTo>
                <a:lnTo>
                  <a:pt x="92" y="0"/>
                </a:lnTo>
                <a:lnTo>
                  <a:pt x="92" y="0"/>
                </a:lnTo>
                <a:lnTo>
                  <a:pt x="112" y="2"/>
                </a:lnTo>
                <a:lnTo>
                  <a:pt x="130" y="8"/>
                </a:lnTo>
                <a:lnTo>
                  <a:pt x="144" y="18"/>
                </a:lnTo>
                <a:lnTo>
                  <a:pt x="158" y="32"/>
                </a:lnTo>
                <a:lnTo>
                  <a:pt x="168" y="50"/>
                </a:lnTo>
                <a:lnTo>
                  <a:pt x="176" y="72"/>
                </a:lnTo>
                <a:lnTo>
                  <a:pt x="180" y="96"/>
                </a:lnTo>
                <a:lnTo>
                  <a:pt x="182" y="124"/>
                </a:lnTo>
                <a:lnTo>
                  <a:pt x="182" y="124"/>
                </a:lnTo>
                <a:lnTo>
                  <a:pt x="180" y="142"/>
                </a:lnTo>
                <a:lnTo>
                  <a:pt x="178" y="158"/>
                </a:lnTo>
                <a:lnTo>
                  <a:pt x="176" y="172"/>
                </a:lnTo>
                <a:lnTo>
                  <a:pt x="172" y="184"/>
                </a:lnTo>
                <a:lnTo>
                  <a:pt x="168" y="196"/>
                </a:lnTo>
                <a:lnTo>
                  <a:pt x="162" y="206"/>
                </a:lnTo>
                <a:lnTo>
                  <a:pt x="156" y="216"/>
                </a:lnTo>
                <a:lnTo>
                  <a:pt x="150" y="224"/>
                </a:lnTo>
                <a:lnTo>
                  <a:pt x="136" y="236"/>
                </a:lnTo>
                <a:lnTo>
                  <a:pt x="120" y="244"/>
                </a:lnTo>
                <a:lnTo>
                  <a:pt x="106" y="248"/>
                </a:lnTo>
                <a:lnTo>
                  <a:pt x="92" y="248"/>
                </a:lnTo>
                <a:lnTo>
                  <a:pt x="90" y="248"/>
                </a:lnTo>
                <a:close/>
                <a:moveTo>
                  <a:pt x="92" y="202"/>
                </a:moveTo>
                <a:lnTo>
                  <a:pt x="92" y="202"/>
                </a:lnTo>
                <a:lnTo>
                  <a:pt x="100" y="200"/>
                </a:lnTo>
                <a:lnTo>
                  <a:pt x="106" y="196"/>
                </a:lnTo>
                <a:lnTo>
                  <a:pt x="112" y="188"/>
                </a:lnTo>
                <a:lnTo>
                  <a:pt x="114" y="176"/>
                </a:lnTo>
                <a:lnTo>
                  <a:pt x="120" y="152"/>
                </a:lnTo>
                <a:lnTo>
                  <a:pt x="120" y="124"/>
                </a:lnTo>
                <a:lnTo>
                  <a:pt x="120" y="124"/>
                </a:lnTo>
                <a:lnTo>
                  <a:pt x="120" y="98"/>
                </a:lnTo>
                <a:lnTo>
                  <a:pt x="118" y="84"/>
                </a:lnTo>
                <a:lnTo>
                  <a:pt x="114" y="72"/>
                </a:lnTo>
                <a:lnTo>
                  <a:pt x="110" y="62"/>
                </a:lnTo>
                <a:lnTo>
                  <a:pt x="106" y="52"/>
                </a:lnTo>
                <a:lnTo>
                  <a:pt x="100" y="48"/>
                </a:lnTo>
                <a:lnTo>
                  <a:pt x="90" y="46"/>
                </a:lnTo>
                <a:lnTo>
                  <a:pt x="90" y="46"/>
                </a:lnTo>
                <a:lnTo>
                  <a:pt x="82" y="48"/>
                </a:lnTo>
                <a:lnTo>
                  <a:pt x="76" y="52"/>
                </a:lnTo>
                <a:lnTo>
                  <a:pt x="70" y="62"/>
                </a:lnTo>
                <a:lnTo>
                  <a:pt x="66" y="72"/>
                </a:lnTo>
                <a:lnTo>
                  <a:pt x="64" y="84"/>
                </a:lnTo>
                <a:lnTo>
                  <a:pt x="62" y="98"/>
                </a:lnTo>
                <a:lnTo>
                  <a:pt x="60" y="124"/>
                </a:lnTo>
                <a:lnTo>
                  <a:pt x="60" y="124"/>
                </a:lnTo>
                <a:lnTo>
                  <a:pt x="62" y="154"/>
                </a:lnTo>
                <a:lnTo>
                  <a:pt x="64" y="166"/>
                </a:lnTo>
                <a:lnTo>
                  <a:pt x="66" y="178"/>
                </a:lnTo>
                <a:lnTo>
                  <a:pt x="70" y="188"/>
                </a:lnTo>
                <a:lnTo>
                  <a:pt x="76" y="196"/>
                </a:lnTo>
                <a:lnTo>
                  <a:pt x="82" y="200"/>
                </a:lnTo>
                <a:lnTo>
                  <a:pt x="92" y="202"/>
                </a:lnTo>
                <a:lnTo>
                  <a:pt x="92" y="202"/>
                </a:lnTo>
                <a:close/>
              </a:path>
            </a:pathLst>
          </a:custGeom>
          <a:solidFill>
            <a:schemeClr val="bg1"/>
          </a:solidFill>
          <a:ln w="9525">
            <a:noFill/>
            <a:round/>
            <a:headEnd/>
            <a:tailEnd/>
          </a:ln>
        </p:spPr>
        <p:txBody>
          <a:bodyPr/>
          <a:lstStyle/>
          <a:p>
            <a:endParaRPr lang="en-US"/>
          </a:p>
        </p:txBody>
      </p:sp>
      <p:sp>
        <p:nvSpPr>
          <p:cNvPr id="68624" name="Freeform 16"/>
          <p:cNvSpPr>
            <a:spLocks noEditPoints="1"/>
          </p:cNvSpPr>
          <p:nvPr/>
        </p:nvSpPr>
        <p:spPr bwMode="auto">
          <a:xfrm>
            <a:off x="8918302" y="6699566"/>
            <a:ext cx="37166" cy="68335"/>
          </a:xfrm>
          <a:custGeom>
            <a:avLst/>
            <a:gdLst/>
            <a:ahLst/>
            <a:cxnLst>
              <a:cxn ang="0">
                <a:pos x="62" y="0"/>
              </a:cxn>
              <a:cxn ang="0">
                <a:pos x="62" y="126"/>
              </a:cxn>
              <a:cxn ang="0">
                <a:pos x="72" y="114"/>
              </a:cxn>
              <a:cxn ang="0">
                <a:pos x="96" y="100"/>
              </a:cxn>
              <a:cxn ang="0">
                <a:pos x="112" y="98"/>
              </a:cxn>
              <a:cxn ang="0">
                <a:pos x="128" y="100"/>
              </a:cxn>
              <a:cxn ang="0">
                <a:pos x="154" y="118"/>
              </a:cxn>
              <a:cxn ang="0">
                <a:pos x="172" y="148"/>
              </a:cxn>
              <a:cxn ang="0">
                <a:pos x="180" y="192"/>
              </a:cxn>
              <a:cxn ang="0">
                <a:pos x="182" y="216"/>
              </a:cxn>
              <a:cxn ang="0">
                <a:pos x="176" y="272"/>
              </a:cxn>
              <a:cxn ang="0">
                <a:pos x="158" y="314"/>
              </a:cxn>
              <a:cxn ang="0">
                <a:pos x="134" y="338"/>
              </a:cxn>
              <a:cxn ang="0">
                <a:pos x="104" y="346"/>
              </a:cxn>
              <a:cxn ang="0">
                <a:pos x="88" y="344"/>
              </a:cxn>
              <a:cxn ang="0">
                <a:pos x="66" y="328"/>
              </a:cxn>
              <a:cxn ang="0">
                <a:pos x="54" y="314"/>
              </a:cxn>
              <a:cxn ang="0">
                <a:pos x="0" y="342"/>
              </a:cxn>
              <a:cxn ang="0">
                <a:pos x="2" y="274"/>
              </a:cxn>
              <a:cxn ang="0">
                <a:pos x="62" y="256"/>
              </a:cxn>
              <a:cxn ang="0">
                <a:pos x="62" y="266"/>
              </a:cxn>
              <a:cxn ang="0">
                <a:pos x="64" y="272"/>
              </a:cxn>
              <a:cxn ang="0">
                <a:pos x="76" y="292"/>
              </a:cxn>
              <a:cxn ang="0">
                <a:pos x="88" y="298"/>
              </a:cxn>
              <a:cxn ang="0">
                <a:pos x="96" y="296"/>
              </a:cxn>
              <a:cxn ang="0">
                <a:pos x="108" y="286"/>
              </a:cxn>
              <a:cxn ang="0">
                <a:pos x="116" y="266"/>
              </a:cxn>
              <a:cxn ang="0">
                <a:pos x="120" y="220"/>
              </a:cxn>
              <a:cxn ang="0">
                <a:pos x="120" y="192"/>
              </a:cxn>
              <a:cxn ang="0">
                <a:pos x="114" y="168"/>
              </a:cxn>
              <a:cxn ang="0">
                <a:pos x="102" y="154"/>
              </a:cxn>
              <a:cxn ang="0">
                <a:pos x="88" y="148"/>
              </a:cxn>
              <a:cxn ang="0">
                <a:pos x="80" y="150"/>
              </a:cxn>
              <a:cxn ang="0">
                <a:pos x="68" y="164"/>
              </a:cxn>
              <a:cxn ang="0">
                <a:pos x="64" y="174"/>
              </a:cxn>
              <a:cxn ang="0">
                <a:pos x="62" y="256"/>
              </a:cxn>
            </a:cxnLst>
            <a:rect l="0" t="0" r="r" b="b"/>
            <a:pathLst>
              <a:path w="182" h="346">
                <a:moveTo>
                  <a:pt x="2" y="0"/>
                </a:moveTo>
                <a:lnTo>
                  <a:pt x="62" y="0"/>
                </a:lnTo>
                <a:lnTo>
                  <a:pt x="62" y="126"/>
                </a:lnTo>
                <a:lnTo>
                  <a:pt x="62" y="126"/>
                </a:lnTo>
                <a:lnTo>
                  <a:pt x="62" y="126"/>
                </a:lnTo>
                <a:lnTo>
                  <a:pt x="72" y="114"/>
                </a:lnTo>
                <a:lnTo>
                  <a:pt x="84" y="104"/>
                </a:lnTo>
                <a:lnTo>
                  <a:pt x="96" y="100"/>
                </a:lnTo>
                <a:lnTo>
                  <a:pt x="112" y="98"/>
                </a:lnTo>
                <a:lnTo>
                  <a:pt x="112" y="98"/>
                </a:lnTo>
                <a:lnTo>
                  <a:pt x="122" y="98"/>
                </a:lnTo>
                <a:lnTo>
                  <a:pt x="128" y="100"/>
                </a:lnTo>
                <a:lnTo>
                  <a:pt x="142" y="106"/>
                </a:lnTo>
                <a:lnTo>
                  <a:pt x="154" y="118"/>
                </a:lnTo>
                <a:lnTo>
                  <a:pt x="164" y="132"/>
                </a:lnTo>
                <a:lnTo>
                  <a:pt x="172" y="148"/>
                </a:lnTo>
                <a:lnTo>
                  <a:pt x="176" y="170"/>
                </a:lnTo>
                <a:lnTo>
                  <a:pt x="180" y="192"/>
                </a:lnTo>
                <a:lnTo>
                  <a:pt x="182" y="216"/>
                </a:lnTo>
                <a:lnTo>
                  <a:pt x="182" y="216"/>
                </a:lnTo>
                <a:lnTo>
                  <a:pt x="180" y="246"/>
                </a:lnTo>
                <a:lnTo>
                  <a:pt x="176" y="272"/>
                </a:lnTo>
                <a:lnTo>
                  <a:pt x="168" y="294"/>
                </a:lnTo>
                <a:lnTo>
                  <a:pt x="158" y="314"/>
                </a:lnTo>
                <a:lnTo>
                  <a:pt x="148" y="328"/>
                </a:lnTo>
                <a:lnTo>
                  <a:pt x="134" y="338"/>
                </a:lnTo>
                <a:lnTo>
                  <a:pt x="120" y="344"/>
                </a:lnTo>
                <a:lnTo>
                  <a:pt x="104" y="346"/>
                </a:lnTo>
                <a:lnTo>
                  <a:pt x="104" y="346"/>
                </a:lnTo>
                <a:lnTo>
                  <a:pt x="88" y="344"/>
                </a:lnTo>
                <a:lnTo>
                  <a:pt x="76" y="340"/>
                </a:lnTo>
                <a:lnTo>
                  <a:pt x="66" y="328"/>
                </a:lnTo>
                <a:lnTo>
                  <a:pt x="56" y="314"/>
                </a:lnTo>
                <a:lnTo>
                  <a:pt x="54" y="314"/>
                </a:lnTo>
                <a:lnTo>
                  <a:pt x="50" y="342"/>
                </a:lnTo>
                <a:lnTo>
                  <a:pt x="0" y="342"/>
                </a:lnTo>
                <a:lnTo>
                  <a:pt x="0" y="342"/>
                </a:lnTo>
                <a:lnTo>
                  <a:pt x="2" y="274"/>
                </a:lnTo>
                <a:lnTo>
                  <a:pt x="2" y="0"/>
                </a:lnTo>
                <a:close/>
                <a:moveTo>
                  <a:pt x="62" y="256"/>
                </a:moveTo>
                <a:lnTo>
                  <a:pt x="62" y="256"/>
                </a:lnTo>
                <a:lnTo>
                  <a:pt x="62" y="266"/>
                </a:lnTo>
                <a:lnTo>
                  <a:pt x="64" y="272"/>
                </a:lnTo>
                <a:lnTo>
                  <a:pt x="64" y="272"/>
                </a:lnTo>
                <a:lnTo>
                  <a:pt x="68" y="284"/>
                </a:lnTo>
                <a:lnTo>
                  <a:pt x="76" y="292"/>
                </a:lnTo>
                <a:lnTo>
                  <a:pt x="82" y="296"/>
                </a:lnTo>
                <a:lnTo>
                  <a:pt x="88" y="298"/>
                </a:lnTo>
                <a:lnTo>
                  <a:pt x="88" y="298"/>
                </a:lnTo>
                <a:lnTo>
                  <a:pt x="96" y="296"/>
                </a:lnTo>
                <a:lnTo>
                  <a:pt x="104" y="292"/>
                </a:lnTo>
                <a:lnTo>
                  <a:pt x="108" y="286"/>
                </a:lnTo>
                <a:lnTo>
                  <a:pt x="114" y="276"/>
                </a:lnTo>
                <a:lnTo>
                  <a:pt x="116" y="266"/>
                </a:lnTo>
                <a:lnTo>
                  <a:pt x="120" y="252"/>
                </a:lnTo>
                <a:lnTo>
                  <a:pt x="120" y="220"/>
                </a:lnTo>
                <a:lnTo>
                  <a:pt x="120" y="220"/>
                </a:lnTo>
                <a:lnTo>
                  <a:pt x="120" y="192"/>
                </a:lnTo>
                <a:lnTo>
                  <a:pt x="116" y="178"/>
                </a:lnTo>
                <a:lnTo>
                  <a:pt x="114" y="168"/>
                </a:lnTo>
                <a:lnTo>
                  <a:pt x="108" y="160"/>
                </a:lnTo>
                <a:lnTo>
                  <a:pt x="102" y="154"/>
                </a:lnTo>
                <a:lnTo>
                  <a:pt x="96" y="150"/>
                </a:lnTo>
                <a:lnTo>
                  <a:pt x="88" y="148"/>
                </a:lnTo>
                <a:lnTo>
                  <a:pt x="88" y="148"/>
                </a:lnTo>
                <a:lnTo>
                  <a:pt x="80" y="150"/>
                </a:lnTo>
                <a:lnTo>
                  <a:pt x="72" y="156"/>
                </a:lnTo>
                <a:lnTo>
                  <a:pt x="68" y="164"/>
                </a:lnTo>
                <a:lnTo>
                  <a:pt x="64" y="174"/>
                </a:lnTo>
                <a:lnTo>
                  <a:pt x="64" y="174"/>
                </a:lnTo>
                <a:lnTo>
                  <a:pt x="62" y="190"/>
                </a:lnTo>
                <a:lnTo>
                  <a:pt x="62" y="256"/>
                </a:lnTo>
                <a:close/>
              </a:path>
            </a:pathLst>
          </a:custGeom>
          <a:solidFill>
            <a:schemeClr val="bg1"/>
          </a:solidFill>
          <a:ln w="9525">
            <a:noFill/>
            <a:round/>
            <a:headEnd/>
            <a:tailEnd/>
          </a:ln>
        </p:spPr>
        <p:txBody>
          <a:bodyPr/>
          <a:lstStyle/>
          <a:p>
            <a:endParaRPr lang="en-US"/>
          </a:p>
        </p:txBody>
      </p:sp>
      <p:sp>
        <p:nvSpPr>
          <p:cNvPr id="68625" name="Freeform 17"/>
          <p:cNvSpPr>
            <a:spLocks noEditPoints="1"/>
          </p:cNvSpPr>
          <p:nvPr/>
        </p:nvSpPr>
        <p:spPr bwMode="auto">
          <a:xfrm>
            <a:off x="8960264" y="6718748"/>
            <a:ext cx="34768" cy="49153"/>
          </a:xfrm>
          <a:custGeom>
            <a:avLst/>
            <a:gdLst/>
            <a:ahLst/>
            <a:cxnLst>
              <a:cxn ang="0">
                <a:pos x="58" y="146"/>
              </a:cxn>
              <a:cxn ang="0">
                <a:pos x="64" y="172"/>
              </a:cxn>
              <a:cxn ang="0">
                <a:pos x="74" y="190"/>
              </a:cxn>
              <a:cxn ang="0">
                <a:pos x="90" y="200"/>
              </a:cxn>
              <a:cxn ang="0">
                <a:pos x="112" y="204"/>
              </a:cxn>
              <a:cxn ang="0">
                <a:pos x="124" y="202"/>
              </a:cxn>
              <a:cxn ang="0">
                <a:pos x="156" y="194"/>
              </a:cxn>
              <a:cxn ang="0">
                <a:pos x="164" y="238"/>
              </a:cxn>
              <a:cxn ang="0">
                <a:pos x="136" y="246"/>
              </a:cxn>
              <a:cxn ang="0">
                <a:pos x="100" y="250"/>
              </a:cxn>
              <a:cxn ang="0">
                <a:pos x="78" y="248"/>
              </a:cxn>
              <a:cxn ang="0">
                <a:pos x="40" y="232"/>
              </a:cxn>
              <a:cxn ang="0">
                <a:pos x="14" y="200"/>
              </a:cxn>
              <a:cxn ang="0">
                <a:pos x="2" y="156"/>
              </a:cxn>
              <a:cxn ang="0">
                <a:pos x="0" y="130"/>
              </a:cxn>
              <a:cxn ang="0">
                <a:pos x="8" y="76"/>
              </a:cxn>
              <a:cxn ang="0">
                <a:pos x="28" y="36"/>
              </a:cxn>
              <a:cxn ang="0">
                <a:pos x="58" y="10"/>
              </a:cxn>
              <a:cxn ang="0">
                <a:pos x="94" y="0"/>
              </a:cxn>
              <a:cxn ang="0">
                <a:pos x="112" y="2"/>
              </a:cxn>
              <a:cxn ang="0">
                <a:pos x="142" y="18"/>
              </a:cxn>
              <a:cxn ang="0">
                <a:pos x="164" y="48"/>
              </a:cxn>
              <a:cxn ang="0">
                <a:pos x="174" y="88"/>
              </a:cxn>
              <a:cxn ang="0">
                <a:pos x="176" y="114"/>
              </a:cxn>
              <a:cxn ang="0">
                <a:pos x="174" y="146"/>
              </a:cxn>
              <a:cxn ang="0">
                <a:pos x="120" y="104"/>
              </a:cxn>
              <a:cxn ang="0">
                <a:pos x="118" y="80"/>
              </a:cxn>
              <a:cxn ang="0">
                <a:pos x="112" y="62"/>
              </a:cxn>
              <a:cxn ang="0">
                <a:pos x="104" y="50"/>
              </a:cxn>
              <a:cxn ang="0">
                <a:pos x="90" y="46"/>
              </a:cxn>
              <a:cxn ang="0">
                <a:pos x="84" y="46"/>
              </a:cxn>
              <a:cxn ang="0">
                <a:pos x="72" y="56"/>
              </a:cxn>
              <a:cxn ang="0">
                <a:pos x="62" y="84"/>
              </a:cxn>
              <a:cxn ang="0">
                <a:pos x="120" y="104"/>
              </a:cxn>
            </a:cxnLst>
            <a:rect l="0" t="0" r="r" b="b"/>
            <a:pathLst>
              <a:path w="176" h="250">
                <a:moveTo>
                  <a:pt x="58" y="146"/>
                </a:moveTo>
                <a:lnTo>
                  <a:pt x="58" y="146"/>
                </a:lnTo>
                <a:lnTo>
                  <a:pt x="60" y="160"/>
                </a:lnTo>
                <a:lnTo>
                  <a:pt x="64" y="172"/>
                </a:lnTo>
                <a:lnTo>
                  <a:pt x="68" y="182"/>
                </a:lnTo>
                <a:lnTo>
                  <a:pt x="74" y="190"/>
                </a:lnTo>
                <a:lnTo>
                  <a:pt x="82" y="196"/>
                </a:lnTo>
                <a:lnTo>
                  <a:pt x="90" y="200"/>
                </a:lnTo>
                <a:lnTo>
                  <a:pt x="100" y="202"/>
                </a:lnTo>
                <a:lnTo>
                  <a:pt x="112" y="204"/>
                </a:lnTo>
                <a:lnTo>
                  <a:pt x="112" y="204"/>
                </a:lnTo>
                <a:lnTo>
                  <a:pt x="124" y="202"/>
                </a:lnTo>
                <a:lnTo>
                  <a:pt x="136" y="200"/>
                </a:lnTo>
                <a:lnTo>
                  <a:pt x="156" y="194"/>
                </a:lnTo>
                <a:lnTo>
                  <a:pt x="164" y="238"/>
                </a:lnTo>
                <a:lnTo>
                  <a:pt x="164" y="238"/>
                </a:lnTo>
                <a:lnTo>
                  <a:pt x="152" y="242"/>
                </a:lnTo>
                <a:lnTo>
                  <a:pt x="136" y="246"/>
                </a:lnTo>
                <a:lnTo>
                  <a:pt x="118" y="248"/>
                </a:lnTo>
                <a:lnTo>
                  <a:pt x="100" y="250"/>
                </a:lnTo>
                <a:lnTo>
                  <a:pt x="100" y="250"/>
                </a:lnTo>
                <a:lnTo>
                  <a:pt x="78" y="248"/>
                </a:lnTo>
                <a:lnTo>
                  <a:pt x="58" y="242"/>
                </a:lnTo>
                <a:lnTo>
                  <a:pt x="40" y="232"/>
                </a:lnTo>
                <a:lnTo>
                  <a:pt x="26" y="218"/>
                </a:lnTo>
                <a:lnTo>
                  <a:pt x="14" y="200"/>
                </a:lnTo>
                <a:lnTo>
                  <a:pt x="6" y="180"/>
                </a:lnTo>
                <a:lnTo>
                  <a:pt x="2" y="156"/>
                </a:lnTo>
                <a:lnTo>
                  <a:pt x="0" y="130"/>
                </a:lnTo>
                <a:lnTo>
                  <a:pt x="0" y="130"/>
                </a:lnTo>
                <a:lnTo>
                  <a:pt x="2" y="102"/>
                </a:lnTo>
                <a:lnTo>
                  <a:pt x="8" y="76"/>
                </a:lnTo>
                <a:lnTo>
                  <a:pt x="16" y="54"/>
                </a:lnTo>
                <a:lnTo>
                  <a:pt x="28" y="36"/>
                </a:lnTo>
                <a:lnTo>
                  <a:pt x="42" y="20"/>
                </a:lnTo>
                <a:lnTo>
                  <a:pt x="58" y="10"/>
                </a:lnTo>
                <a:lnTo>
                  <a:pt x="76" y="4"/>
                </a:lnTo>
                <a:lnTo>
                  <a:pt x="94" y="0"/>
                </a:lnTo>
                <a:lnTo>
                  <a:pt x="94" y="0"/>
                </a:lnTo>
                <a:lnTo>
                  <a:pt x="112" y="2"/>
                </a:lnTo>
                <a:lnTo>
                  <a:pt x="130" y="8"/>
                </a:lnTo>
                <a:lnTo>
                  <a:pt x="142" y="18"/>
                </a:lnTo>
                <a:lnTo>
                  <a:pt x="154" y="32"/>
                </a:lnTo>
                <a:lnTo>
                  <a:pt x="164" y="48"/>
                </a:lnTo>
                <a:lnTo>
                  <a:pt x="170" y="66"/>
                </a:lnTo>
                <a:lnTo>
                  <a:pt x="174" y="88"/>
                </a:lnTo>
                <a:lnTo>
                  <a:pt x="176" y="114"/>
                </a:lnTo>
                <a:lnTo>
                  <a:pt x="176" y="114"/>
                </a:lnTo>
                <a:lnTo>
                  <a:pt x="174" y="134"/>
                </a:lnTo>
                <a:lnTo>
                  <a:pt x="174" y="146"/>
                </a:lnTo>
                <a:lnTo>
                  <a:pt x="58" y="146"/>
                </a:lnTo>
                <a:close/>
                <a:moveTo>
                  <a:pt x="120" y="104"/>
                </a:moveTo>
                <a:lnTo>
                  <a:pt x="120" y="104"/>
                </a:lnTo>
                <a:lnTo>
                  <a:pt x="118" y="80"/>
                </a:lnTo>
                <a:lnTo>
                  <a:pt x="116" y="70"/>
                </a:lnTo>
                <a:lnTo>
                  <a:pt x="112" y="62"/>
                </a:lnTo>
                <a:lnTo>
                  <a:pt x="108" y="54"/>
                </a:lnTo>
                <a:lnTo>
                  <a:pt x="104" y="50"/>
                </a:lnTo>
                <a:lnTo>
                  <a:pt x="98" y="46"/>
                </a:lnTo>
                <a:lnTo>
                  <a:pt x="90" y="46"/>
                </a:lnTo>
                <a:lnTo>
                  <a:pt x="90" y="46"/>
                </a:lnTo>
                <a:lnTo>
                  <a:pt x="84" y="46"/>
                </a:lnTo>
                <a:lnTo>
                  <a:pt x="76" y="50"/>
                </a:lnTo>
                <a:lnTo>
                  <a:pt x="72" y="56"/>
                </a:lnTo>
                <a:lnTo>
                  <a:pt x="66" y="64"/>
                </a:lnTo>
                <a:lnTo>
                  <a:pt x="62" y="84"/>
                </a:lnTo>
                <a:lnTo>
                  <a:pt x="58" y="104"/>
                </a:lnTo>
                <a:lnTo>
                  <a:pt x="120" y="104"/>
                </a:lnTo>
                <a:close/>
              </a:path>
            </a:pathLst>
          </a:custGeom>
          <a:solidFill>
            <a:schemeClr val="bg1"/>
          </a:solidFill>
          <a:ln w="9525">
            <a:noFill/>
            <a:round/>
            <a:headEnd/>
            <a:tailEnd/>
          </a:ln>
        </p:spPr>
        <p:txBody>
          <a:bodyPr/>
          <a:lstStyle/>
          <a:p>
            <a:endParaRPr lang="en-US"/>
          </a:p>
        </p:txBody>
      </p:sp>
      <p:sp>
        <p:nvSpPr>
          <p:cNvPr id="68626" name="Freeform 18"/>
          <p:cNvSpPr>
            <a:spLocks/>
          </p:cNvSpPr>
          <p:nvPr/>
        </p:nvSpPr>
        <p:spPr bwMode="auto">
          <a:xfrm>
            <a:off x="8918302" y="6481374"/>
            <a:ext cx="76729" cy="184624"/>
          </a:xfrm>
          <a:custGeom>
            <a:avLst/>
            <a:gdLst/>
            <a:ahLst/>
            <a:cxnLst>
              <a:cxn ang="0">
                <a:pos x="0" y="0"/>
              </a:cxn>
              <a:cxn ang="0">
                <a:pos x="386" y="0"/>
              </a:cxn>
              <a:cxn ang="0">
                <a:pos x="386" y="920"/>
              </a:cxn>
              <a:cxn ang="0">
                <a:pos x="0" y="0"/>
              </a:cxn>
            </a:cxnLst>
            <a:rect l="0" t="0" r="r" b="b"/>
            <a:pathLst>
              <a:path w="386" h="920">
                <a:moveTo>
                  <a:pt x="0" y="0"/>
                </a:moveTo>
                <a:lnTo>
                  <a:pt x="386" y="0"/>
                </a:lnTo>
                <a:lnTo>
                  <a:pt x="386" y="920"/>
                </a:lnTo>
                <a:lnTo>
                  <a:pt x="0" y="0"/>
                </a:lnTo>
                <a:close/>
              </a:path>
            </a:pathLst>
          </a:custGeom>
          <a:solidFill>
            <a:srgbClr val="EE3338"/>
          </a:solidFill>
          <a:ln w="9525">
            <a:noFill/>
            <a:round/>
            <a:headEnd/>
            <a:tailEnd/>
          </a:ln>
        </p:spPr>
        <p:txBody>
          <a:bodyPr/>
          <a:lstStyle/>
          <a:p>
            <a:endParaRPr lang="en-US"/>
          </a:p>
        </p:txBody>
      </p:sp>
      <p:sp>
        <p:nvSpPr>
          <p:cNvPr id="68627" name="Freeform 19"/>
          <p:cNvSpPr>
            <a:spLocks/>
          </p:cNvSpPr>
          <p:nvPr/>
        </p:nvSpPr>
        <p:spPr bwMode="auto">
          <a:xfrm>
            <a:off x="8786424" y="6481374"/>
            <a:ext cx="76729" cy="184624"/>
          </a:xfrm>
          <a:custGeom>
            <a:avLst/>
            <a:gdLst/>
            <a:ahLst/>
            <a:cxnLst>
              <a:cxn ang="0">
                <a:pos x="386" y="0"/>
              </a:cxn>
              <a:cxn ang="0">
                <a:pos x="0" y="0"/>
              </a:cxn>
              <a:cxn ang="0">
                <a:pos x="0" y="920"/>
              </a:cxn>
              <a:cxn ang="0">
                <a:pos x="386" y="0"/>
              </a:cxn>
            </a:cxnLst>
            <a:rect l="0" t="0" r="r" b="b"/>
            <a:pathLst>
              <a:path w="386" h="920">
                <a:moveTo>
                  <a:pt x="386" y="0"/>
                </a:moveTo>
                <a:lnTo>
                  <a:pt x="0" y="0"/>
                </a:lnTo>
                <a:lnTo>
                  <a:pt x="0" y="920"/>
                </a:lnTo>
                <a:lnTo>
                  <a:pt x="386" y="0"/>
                </a:lnTo>
                <a:close/>
              </a:path>
            </a:pathLst>
          </a:custGeom>
          <a:solidFill>
            <a:srgbClr val="EE3338"/>
          </a:solidFill>
          <a:ln w="9525">
            <a:noFill/>
            <a:round/>
            <a:headEnd/>
            <a:tailEnd/>
          </a:ln>
        </p:spPr>
        <p:txBody>
          <a:bodyPr/>
          <a:lstStyle/>
          <a:p>
            <a:endParaRPr lang="en-US"/>
          </a:p>
        </p:txBody>
      </p:sp>
      <p:sp>
        <p:nvSpPr>
          <p:cNvPr id="68628" name="Freeform 20"/>
          <p:cNvSpPr>
            <a:spLocks/>
          </p:cNvSpPr>
          <p:nvPr/>
        </p:nvSpPr>
        <p:spPr bwMode="auto">
          <a:xfrm>
            <a:off x="8855960" y="6548510"/>
            <a:ext cx="83923" cy="117488"/>
          </a:xfrm>
          <a:custGeom>
            <a:avLst/>
            <a:gdLst/>
            <a:ahLst/>
            <a:cxnLst>
              <a:cxn ang="0">
                <a:pos x="170" y="0"/>
              </a:cxn>
              <a:cxn ang="0">
                <a:pos x="416" y="582"/>
              </a:cxn>
              <a:cxn ang="0">
                <a:pos x="254" y="582"/>
              </a:cxn>
              <a:cxn ang="0">
                <a:pos x="180" y="396"/>
              </a:cxn>
              <a:cxn ang="0">
                <a:pos x="0" y="396"/>
              </a:cxn>
              <a:cxn ang="0">
                <a:pos x="170" y="0"/>
              </a:cxn>
            </a:cxnLst>
            <a:rect l="0" t="0" r="r" b="b"/>
            <a:pathLst>
              <a:path w="416" h="582">
                <a:moveTo>
                  <a:pt x="170" y="0"/>
                </a:moveTo>
                <a:lnTo>
                  <a:pt x="416" y="582"/>
                </a:lnTo>
                <a:lnTo>
                  <a:pt x="254" y="582"/>
                </a:lnTo>
                <a:lnTo>
                  <a:pt x="180" y="396"/>
                </a:lnTo>
                <a:lnTo>
                  <a:pt x="0" y="396"/>
                </a:lnTo>
                <a:lnTo>
                  <a:pt x="170" y="0"/>
                </a:lnTo>
                <a:close/>
              </a:path>
            </a:pathLst>
          </a:custGeom>
          <a:solidFill>
            <a:srgbClr val="EE3338"/>
          </a:solidFill>
          <a:ln w="9525">
            <a:noFill/>
            <a:round/>
            <a:headEnd/>
            <a:tailEnd/>
          </a:ln>
        </p:spPr>
        <p:txBody>
          <a:bodyPr/>
          <a:lstStyle/>
          <a:p>
            <a:endParaRPr lang="en-US"/>
          </a:p>
        </p:txBody>
      </p:sp>
      <p:sp>
        <p:nvSpPr>
          <p:cNvPr id="68629" name="Freeform 21"/>
          <p:cNvSpPr>
            <a:spLocks noEditPoints="1"/>
          </p:cNvSpPr>
          <p:nvPr/>
        </p:nvSpPr>
        <p:spPr bwMode="auto">
          <a:xfrm>
            <a:off x="8999827" y="6481374"/>
            <a:ext cx="14387" cy="14386"/>
          </a:xfrm>
          <a:custGeom>
            <a:avLst/>
            <a:gdLst/>
            <a:ahLst/>
            <a:cxnLst>
              <a:cxn ang="0">
                <a:pos x="36" y="0"/>
              </a:cxn>
              <a:cxn ang="0">
                <a:pos x="50" y="2"/>
              </a:cxn>
              <a:cxn ang="0">
                <a:pos x="62" y="10"/>
              </a:cxn>
              <a:cxn ang="0">
                <a:pos x="70" y="22"/>
              </a:cxn>
              <a:cxn ang="0">
                <a:pos x="72" y="36"/>
              </a:cxn>
              <a:cxn ang="0">
                <a:pos x="72" y="42"/>
              </a:cxn>
              <a:cxn ang="0">
                <a:pos x="66" y="56"/>
              </a:cxn>
              <a:cxn ang="0">
                <a:pos x="56" y="66"/>
              </a:cxn>
              <a:cxn ang="0">
                <a:pos x="44" y="70"/>
              </a:cxn>
              <a:cxn ang="0">
                <a:pos x="36" y="72"/>
              </a:cxn>
              <a:cxn ang="0">
                <a:pos x="22" y="68"/>
              </a:cxn>
              <a:cxn ang="0">
                <a:pos x="10" y="62"/>
              </a:cxn>
              <a:cxn ang="0">
                <a:pos x="2" y="50"/>
              </a:cxn>
              <a:cxn ang="0">
                <a:pos x="0" y="36"/>
              </a:cxn>
              <a:cxn ang="0">
                <a:pos x="0" y="28"/>
              </a:cxn>
              <a:cxn ang="0">
                <a:pos x="6" y="16"/>
              </a:cxn>
              <a:cxn ang="0">
                <a:pos x="16" y="6"/>
              </a:cxn>
              <a:cxn ang="0">
                <a:pos x="28" y="0"/>
              </a:cxn>
              <a:cxn ang="0">
                <a:pos x="36" y="0"/>
              </a:cxn>
              <a:cxn ang="0">
                <a:pos x="36" y="6"/>
              </a:cxn>
              <a:cxn ang="0">
                <a:pos x="26" y="8"/>
              </a:cxn>
              <a:cxn ang="0">
                <a:pos x="10" y="24"/>
              </a:cxn>
              <a:cxn ang="0">
                <a:pos x="8" y="36"/>
              </a:cxn>
              <a:cxn ang="0">
                <a:pos x="16" y="56"/>
              </a:cxn>
              <a:cxn ang="0">
                <a:pos x="30" y="64"/>
              </a:cxn>
              <a:cxn ang="0">
                <a:pos x="36" y="66"/>
              </a:cxn>
              <a:cxn ang="0">
                <a:pos x="48" y="64"/>
              </a:cxn>
              <a:cxn ang="0">
                <a:pos x="62" y="48"/>
              </a:cxn>
              <a:cxn ang="0">
                <a:pos x="64" y="36"/>
              </a:cxn>
              <a:cxn ang="0">
                <a:pos x="56" y="14"/>
              </a:cxn>
              <a:cxn ang="0">
                <a:pos x="42" y="6"/>
              </a:cxn>
              <a:cxn ang="0">
                <a:pos x="36" y="6"/>
              </a:cxn>
              <a:cxn ang="0">
                <a:pos x="22" y="56"/>
              </a:cxn>
              <a:cxn ang="0">
                <a:pos x="22" y="16"/>
              </a:cxn>
              <a:cxn ang="0">
                <a:pos x="34" y="16"/>
              </a:cxn>
              <a:cxn ang="0">
                <a:pos x="48" y="18"/>
              </a:cxn>
              <a:cxn ang="0">
                <a:pos x="50" y="22"/>
              </a:cxn>
              <a:cxn ang="0">
                <a:pos x="50" y="28"/>
              </a:cxn>
              <a:cxn ang="0">
                <a:pos x="48" y="34"/>
              </a:cxn>
              <a:cxn ang="0">
                <a:pos x="44" y="36"/>
              </a:cxn>
              <a:cxn ang="0">
                <a:pos x="48" y="40"/>
              </a:cxn>
              <a:cxn ang="0">
                <a:pos x="50" y="46"/>
              </a:cxn>
              <a:cxn ang="0">
                <a:pos x="44" y="56"/>
              </a:cxn>
              <a:cxn ang="0">
                <a:pos x="42" y="46"/>
              </a:cxn>
              <a:cxn ang="0">
                <a:pos x="40" y="42"/>
              </a:cxn>
              <a:cxn ang="0">
                <a:pos x="30" y="40"/>
              </a:cxn>
              <a:cxn ang="0">
                <a:pos x="30" y="34"/>
              </a:cxn>
              <a:cxn ang="0">
                <a:pos x="34" y="34"/>
              </a:cxn>
              <a:cxn ang="0">
                <a:pos x="42" y="30"/>
              </a:cxn>
              <a:cxn ang="0">
                <a:pos x="44" y="28"/>
              </a:cxn>
              <a:cxn ang="0">
                <a:pos x="42" y="22"/>
              </a:cxn>
              <a:cxn ang="0">
                <a:pos x="34" y="20"/>
              </a:cxn>
              <a:cxn ang="0">
                <a:pos x="30" y="22"/>
              </a:cxn>
            </a:cxnLst>
            <a:rect l="0" t="0" r="r" b="b"/>
            <a:pathLst>
              <a:path w="72" h="72">
                <a:moveTo>
                  <a:pt x="36" y="0"/>
                </a:moveTo>
                <a:lnTo>
                  <a:pt x="36" y="0"/>
                </a:lnTo>
                <a:lnTo>
                  <a:pt x="44" y="0"/>
                </a:lnTo>
                <a:lnTo>
                  <a:pt x="50" y="2"/>
                </a:lnTo>
                <a:lnTo>
                  <a:pt x="56" y="6"/>
                </a:lnTo>
                <a:lnTo>
                  <a:pt x="62" y="10"/>
                </a:lnTo>
                <a:lnTo>
                  <a:pt x="66" y="16"/>
                </a:lnTo>
                <a:lnTo>
                  <a:pt x="70" y="22"/>
                </a:lnTo>
                <a:lnTo>
                  <a:pt x="72" y="28"/>
                </a:lnTo>
                <a:lnTo>
                  <a:pt x="72" y="36"/>
                </a:lnTo>
                <a:lnTo>
                  <a:pt x="72" y="36"/>
                </a:lnTo>
                <a:lnTo>
                  <a:pt x="72" y="42"/>
                </a:lnTo>
                <a:lnTo>
                  <a:pt x="70" y="50"/>
                </a:lnTo>
                <a:lnTo>
                  <a:pt x="66" y="56"/>
                </a:lnTo>
                <a:lnTo>
                  <a:pt x="62" y="62"/>
                </a:lnTo>
                <a:lnTo>
                  <a:pt x="56" y="66"/>
                </a:lnTo>
                <a:lnTo>
                  <a:pt x="50" y="68"/>
                </a:lnTo>
                <a:lnTo>
                  <a:pt x="44" y="70"/>
                </a:lnTo>
                <a:lnTo>
                  <a:pt x="36" y="72"/>
                </a:lnTo>
                <a:lnTo>
                  <a:pt x="36" y="72"/>
                </a:lnTo>
                <a:lnTo>
                  <a:pt x="28" y="70"/>
                </a:lnTo>
                <a:lnTo>
                  <a:pt x="22" y="68"/>
                </a:lnTo>
                <a:lnTo>
                  <a:pt x="16" y="66"/>
                </a:lnTo>
                <a:lnTo>
                  <a:pt x="10" y="62"/>
                </a:lnTo>
                <a:lnTo>
                  <a:pt x="6" y="56"/>
                </a:lnTo>
                <a:lnTo>
                  <a:pt x="2" y="50"/>
                </a:lnTo>
                <a:lnTo>
                  <a:pt x="0" y="42"/>
                </a:lnTo>
                <a:lnTo>
                  <a:pt x="0" y="36"/>
                </a:lnTo>
                <a:lnTo>
                  <a:pt x="0" y="36"/>
                </a:lnTo>
                <a:lnTo>
                  <a:pt x="0" y="28"/>
                </a:lnTo>
                <a:lnTo>
                  <a:pt x="2" y="22"/>
                </a:lnTo>
                <a:lnTo>
                  <a:pt x="6" y="16"/>
                </a:lnTo>
                <a:lnTo>
                  <a:pt x="10" y="10"/>
                </a:lnTo>
                <a:lnTo>
                  <a:pt x="16" y="6"/>
                </a:lnTo>
                <a:lnTo>
                  <a:pt x="22" y="2"/>
                </a:lnTo>
                <a:lnTo>
                  <a:pt x="28" y="0"/>
                </a:lnTo>
                <a:lnTo>
                  <a:pt x="36" y="0"/>
                </a:lnTo>
                <a:lnTo>
                  <a:pt x="36" y="0"/>
                </a:lnTo>
                <a:close/>
                <a:moveTo>
                  <a:pt x="36" y="6"/>
                </a:moveTo>
                <a:lnTo>
                  <a:pt x="36" y="6"/>
                </a:lnTo>
                <a:lnTo>
                  <a:pt x="30" y="6"/>
                </a:lnTo>
                <a:lnTo>
                  <a:pt x="26" y="8"/>
                </a:lnTo>
                <a:lnTo>
                  <a:pt x="16" y="14"/>
                </a:lnTo>
                <a:lnTo>
                  <a:pt x="10" y="24"/>
                </a:lnTo>
                <a:lnTo>
                  <a:pt x="8" y="36"/>
                </a:lnTo>
                <a:lnTo>
                  <a:pt x="8" y="36"/>
                </a:lnTo>
                <a:lnTo>
                  <a:pt x="10" y="48"/>
                </a:lnTo>
                <a:lnTo>
                  <a:pt x="16" y="56"/>
                </a:lnTo>
                <a:lnTo>
                  <a:pt x="26" y="64"/>
                </a:lnTo>
                <a:lnTo>
                  <a:pt x="30" y="64"/>
                </a:lnTo>
                <a:lnTo>
                  <a:pt x="36" y="66"/>
                </a:lnTo>
                <a:lnTo>
                  <a:pt x="36" y="66"/>
                </a:lnTo>
                <a:lnTo>
                  <a:pt x="42" y="66"/>
                </a:lnTo>
                <a:lnTo>
                  <a:pt x="48" y="64"/>
                </a:lnTo>
                <a:lnTo>
                  <a:pt x="56" y="56"/>
                </a:lnTo>
                <a:lnTo>
                  <a:pt x="62" y="48"/>
                </a:lnTo>
                <a:lnTo>
                  <a:pt x="64" y="36"/>
                </a:lnTo>
                <a:lnTo>
                  <a:pt x="64" y="36"/>
                </a:lnTo>
                <a:lnTo>
                  <a:pt x="62" y="24"/>
                </a:lnTo>
                <a:lnTo>
                  <a:pt x="56" y="14"/>
                </a:lnTo>
                <a:lnTo>
                  <a:pt x="48" y="8"/>
                </a:lnTo>
                <a:lnTo>
                  <a:pt x="42" y="6"/>
                </a:lnTo>
                <a:lnTo>
                  <a:pt x="36" y="6"/>
                </a:lnTo>
                <a:lnTo>
                  <a:pt x="36" y="6"/>
                </a:lnTo>
                <a:close/>
                <a:moveTo>
                  <a:pt x="30" y="56"/>
                </a:moveTo>
                <a:lnTo>
                  <a:pt x="22" y="56"/>
                </a:lnTo>
                <a:lnTo>
                  <a:pt x="22" y="16"/>
                </a:lnTo>
                <a:lnTo>
                  <a:pt x="22" y="16"/>
                </a:lnTo>
                <a:lnTo>
                  <a:pt x="34" y="16"/>
                </a:lnTo>
                <a:lnTo>
                  <a:pt x="34" y="16"/>
                </a:lnTo>
                <a:lnTo>
                  <a:pt x="42" y="16"/>
                </a:lnTo>
                <a:lnTo>
                  <a:pt x="48" y="18"/>
                </a:lnTo>
                <a:lnTo>
                  <a:pt x="48" y="18"/>
                </a:lnTo>
                <a:lnTo>
                  <a:pt x="50" y="22"/>
                </a:lnTo>
                <a:lnTo>
                  <a:pt x="50" y="28"/>
                </a:lnTo>
                <a:lnTo>
                  <a:pt x="50" y="28"/>
                </a:lnTo>
                <a:lnTo>
                  <a:pt x="50" y="30"/>
                </a:lnTo>
                <a:lnTo>
                  <a:pt x="48" y="34"/>
                </a:lnTo>
                <a:lnTo>
                  <a:pt x="44" y="36"/>
                </a:lnTo>
                <a:lnTo>
                  <a:pt x="44" y="36"/>
                </a:lnTo>
                <a:lnTo>
                  <a:pt x="44" y="36"/>
                </a:lnTo>
                <a:lnTo>
                  <a:pt x="48" y="40"/>
                </a:lnTo>
                <a:lnTo>
                  <a:pt x="50" y="46"/>
                </a:lnTo>
                <a:lnTo>
                  <a:pt x="50" y="46"/>
                </a:lnTo>
                <a:lnTo>
                  <a:pt x="52" y="56"/>
                </a:lnTo>
                <a:lnTo>
                  <a:pt x="44" y="56"/>
                </a:lnTo>
                <a:lnTo>
                  <a:pt x="44" y="56"/>
                </a:lnTo>
                <a:lnTo>
                  <a:pt x="42" y="46"/>
                </a:lnTo>
                <a:lnTo>
                  <a:pt x="42" y="46"/>
                </a:lnTo>
                <a:lnTo>
                  <a:pt x="40" y="42"/>
                </a:lnTo>
                <a:lnTo>
                  <a:pt x="34" y="40"/>
                </a:lnTo>
                <a:lnTo>
                  <a:pt x="30" y="40"/>
                </a:lnTo>
                <a:lnTo>
                  <a:pt x="30" y="56"/>
                </a:lnTo>
                <a:close/>
                <a:moveTo>
                  <a:pt x="30" y="34"/>
                </a:moveTo>
                <a:lnTo>
                  <a:pt x="34" y="34"/>
                </a:lnTo>
                <a:lnTo>
                  <a:pt x="34" y="34"/>
                </a:lnTo>
                <a:lnTo>
                  <a:pt x="40" y="32"/>
                </a:lnTo>
                <a:lnTo>
                  <a:pt x="42" y="30"/>
                </a:lnTo>
                <a:lnTo>
                  <a:pt x="44" y="28"/>
                </a:lnTo>
                <a:lnTo>
                  <a:pt x="44" y="28"/>
                </a:lnTo>
                <a:lnTo>
                  <a:pt x="44" y="26"/>
                </a:lnTo>
                <a:lnTo>
                  <a:pt x="42" y="22"/>
                </a:lnTo>
                <a:lnTo>
                  <a:pt x="38" y="22"/>
                </a:lnTo>
                <a:lnTo>
                  <a:pt x="34" y="20"/>
                </a:lnTo>
                <a:lnTo>
                  <a:pt x="34" y="20"/>
                </a:lnTo>
                <a:lnTo>
                  <a:pt x="30" y="22"/>
                </a:lnTo>
                <a:lnTo>
                  <a:pt x="30" y="34"/>
                </a:lnTo>
                <a:close/>
              </a:path>
            </a:pathLst>
          </a:custGeom>
          <a:noFill/>
          <a:ln w="9525">
            <a:noFill/>
            <a:round/>
            <a:headEnd/>
            <a:tailEnd/>
          </a:ln>
        </p:spPr>
        <p:txBody>
          <a:bodyPr/>
          <a:lstStyle/>
          <a:p>
            <a:endParaRPr lang="en-US">
              <a:solidFill>
                <a:srgbClr val="FFFFFF"/>
              </a:solidFill>
            </a:endParaRPr>
          </a:p>
        </p:txBody>
      </p:sp>
      <p:sp>
        <p:nvSpPr>
          <p:cNvPr id="68630" name="Text Box 22"/>
          <p:cNvSpPr txBox="1">
            <a:spLocks noChangeArrowheads="1"/>
          </p:cNvSpPr>
          <p:nvPr/>
        </p:nvSpPr>
        <p:spPr bwMode="auto">
          <a:xfrm>
            <a:off x="9002713" y="6475413"/>
            <a:ext cx="19236" cy="30778"/>
          </a:xfrm>
          <a:prstGeom prst="rect">
            <a:avLst/>
          </a:prstGeom>
          <a:solidFill>
            <a:schemeClr val="bg1"/>
          </a:solidFill>
          <a:ln w="9525">
            <a:noFill/>
            <a:miter lim="800000"/>
            <a:headEnd/>
            <a:tailEnd/>
          </a:ln>
          <a:effectLst/>
        </p:spPr>
        <p:txBody>
          <a:bodyPr wrap="none" lIns="0" tIns="0" rIns="0" bIns="0">
            <a:spAutoFit/>
          </a:bodyPr>
          <a:lstStyle/>
          <a:p>
            <a:pPr>
              <a:spcBef>
                <a:spcPct val="50000"/>
              </a:spcBef>
            </a:pPr>
            <a:r>
              <a:rPr lang="en-US" sz="200">
                <a:solidFill>
                  <a:srgbClr val="FFFFFF"/>
                </a:solidFill>
                <a:cs typeface="Arial" charset="0"/>
              </a:rPr>
              <a:t>®</a:t>
            </a:r>
          </a:p>
        </p:txBody>
      </p:sp>
      <p:sp>
        <p:nvSpPr>
          <p:cNvPr id="20" name="Rectangle 5"/>
          <p:cNvSpPr>
            <a:spLocks noChangeArrowheads="1"/>
          </p:cNvSpPr>
          <p:nvPr/>
        </p:nvSpPr>
        <p:spPr bwMode="auto">
          <a:xfrm>
            <a:off x="371475" y="6688138"/>
            <a:ext cx="3209212" cy="107722"/>
          </a:xfrm>
          <a:prstGeom prst="rect">
            <a:avLst/>
          </a:prstGeom>
          <a:noFill/>
          <a:ln w="9525" algn="ctr">
            <a:noFill/>
            <a:miter lim="800000"/>
            <a:headEnd/>
            <a:tailEnd/>
          </a:ln>
          <a:effectLst/>
        </p:spPr>
        <p:txBody>
          <a:bodyPr wrap="none" lIns="0" tIns="0" rIns="0" bIns="0" anchor="b">
            <a:spAutoFit/>
          </a:bodyPr>
          <a:lstStyle/>
          <a:p>
            <a:pPr>
              <a:defRPr/>
            </a:pPr>
            <a:r>
              <a:rPr lang="en-US" sz="700" dirty="0">
                <a:solidFill>
                  <a:schemeClr val="bg1">
                    <a:lumMod val="65000"/>
                    <a:lumOff val="35000"/>
                  </a:schemeClr>
                </a:solidFill>
                <a:latin typeface="Adobe Clean" pitchFamily="34" charset="0"/>
              </a:rPr>
              <a:t>Copyright </a:t>
            </a:r>
            <a:r>
              <a:rPr lang="en-US" sz="700" dirty="0" smtClean="0">
                <a:solidFill>
                  <a:schemeClr val="bg1">
                    <a:lumMod val="65000"/>
                    <a:lumOff val="35000"/>
                  </a:schemeClr>
                </a:solidFill>
                <a:latin typeface="Adobe Clean" pitchFamily="34" charset="0"/>
              </a:rPr>
              <a:t>2009 </a:t>
            </a:r>
            <a:r>
              <a:rPr lang="en-US" sz="700" dirty="0">
                <a:solidFill>
                  <a:schemeClr val="bg1">
                    <a:lumMod val="65000"/>
                    <a:lumOff val="35000"/>
                  </a:schemeClr>
                </a:solidFill>
                <a:latin typeface="Adobe Clean" pitchFamily="34" charset="0"/>
              </a:rPr>
              <a:t>Adobe Systems Incorporated.  All rights reserved. </a:t>
            </a:r>
            <a:r>
              <a:rPr lang="en-US" sz="700" dirty="0" smtClean="0">
                <a:solidFill>
                  <a:schemeClr val="bg1">
                    <a:lumMod val="65000"/>
                    <a:lumOff val="35000"/>
                  </a:schemeClr>
                </a:solidFill>
                <a:latin typeface="Adobe Clean" pitchFamily="34" charset="0"/>
              </a:rPr>
              <a:t> Adobe confidential.</a:t>
            </a:r>
            <a:endParaRPr lang="en-US" sz="700" dirty="0">
              <a:solidFill>
                <a:schemeClr val="bg1">
                  <a:lumMod val="65000"/>
                  <a:lumOff val="35000"/>
                </a:schemeClr>
              </a:solidFill>
              <a:latin typeface="Adobe Clean" pitchFamily="34" charset="0"/>
            </a:endParaRPr>
          </a:p>
        </p:txBody>
      </p:sp>
      <p:sp>
        <p:nvSpPr>
          <p:cNvPr id="21" name="TextBox 20"/>
          <p:cNvSpPr txBox="1"/>
          <p:nvPr userDrawn="1"/>
        </p:nvSpPr>
        <p:spPr>
          <a:xfrm>
            <a:off x="4193381" y="6688138"/>
            <a:ext cx="742951" cy="107722"/>
          </a:xfrm>
          <a:prstGeom prst="rect">
            <a:avLst/>
          </a:prstGeom>
          <a:noFill/>
        </p:spPr>
        <p:txBody>
          <a:bodyPr wrap="square" lIns="0" tIns="0" rIns="0" bIns="0" rtlCol="0" anchor="b">
            <a:spAutoFit/>
          </a:bodyPr>
          <a:lstStyle/>
          <a:p>
            <a:pPr algn="ctr"/>
            <a:fld id="{9BA81524-9423-4FCF-B9F5-BF74D3C33CA8}" type="slidenum">
              <a:rPr lang="en-US" sz="700" kern="1200" smtClean="0">
                <a:solidFill>
                  <a:schemeClr val="bg1">
                    <a:lumMod val="65000"/>
                    <a:lumOff val="35000"/>
                  </a:schemeClr>
                </a:solidFill>
                <a:latin typeface="Adobe Clean" pitchFamily="34" charset="0"/>
                <a:ea typeface="+mn-ea"/>
                <a:cs typeface="+mn-cs"/>
              </a:rPr>
              <a:pPr algn="ctr"/>
              <a:t>‹#›</a:t>
            </a:fld>
            <a:endParaRPr lang="en-US" sz="700" kern="1200" dirty="0">
              <a:solidFill>
                <a:schemeClr val="bg1">
                  <a:lumMod val="65000"/>
                  <a:lumOff val="35000"/>
                </a:schemeClr>
              </a:solidFill>
              <a:latin typeface="Adobe Clean" pitchFamily="34" charset="0"/>
              <a:ea typeface="+mn-ea"/>
              <a:cs typeface="+mn-cs"/>
            </a:endParaRPr>
          </a:p>
        </p:txBody>
      </p:sp>
      <p:pic>
        <p:nvPicPr>
          <p:cNvPr id="24" name="Picture 23" descr="logo_max_gray.png"/>
          <p:cNvPicPr>
            <a:picLocks noChangeAspect="1"/>
          </p:cNvPicPr>
          <p:nvPr userDrawn="1"/>
        </p:nvPicPr>
        <p:blipFill>
          <a:blip r:embed="rId6" cstate="print"/>
          <a:stretch>
            <a:fillRect/>
          </a:stretch>
        </p:blipFill>
        <p:spPr>
          <a:xfrm>
            <a:off x="7797218" y="240412"/>
            <a:ext cx="1197813" cy="229488"/>
          </a:xfrm>
          <a:prstGeom prst="rect">
            <a:avLst/>
          </a:prstGeom>
        </p:spPr>
      </p:pic>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Lst>
  <p:transition>
    <p:fade/>
  </p:transition>
  <p:timing>
    <p:tnLst>
      <p:par>
        <p:cTn id="1" dur="indefinite" restart="never" nodeType="tmRoot"/>
      </p:par>
    </p:tnLst>
  </p:timing>
  <p:hf hdr="0" ftr="0" dt="0"/>
  <p:txStyles>
    <p:titleStyle>
      <a:lvl1pPr algn="l" rtl="0" fontAlgn="base">
        <a:lnSpc>
          <a:spcPct val="85000"/>
        </a:lnSpc>
        <a:spcBef>
          <a:spcPct val="20000"/>
        </a:spcBef>
        <a:spcAft>
          <a:spcPct val="0"/>
        </a:spcAft>
        <a:buClr>
          <a:schemeClr val="tx2"/>
        </a:buClr>
        <a:buSzPct val="90000"/>
        <a:buFont typeface="Wingdings" pitchFamily="2" charset="2"/>
        <a:defRPr sz="2400">
          <a:solidFill>
            <a:schemeClr val="bg1"/>
          </a:solidFill>
          <a:latin typeface="Adobe Clean" pitchFamily="34" charset="0"/>
          <a:ea typeface="+mj-ea"/>
          <a:cs typeface="+mj-cs"/>
        </a:defRPr>
      </a:lvl1pPr>
      <a:lvl2pPr algn="l" rtl="0" fontAlgn="base">
        <a:lnSpc>
          <a:spcPct val="85000"/>
        </a:lnSpc>
        <a:spcBef>
          <a:spcPct val="20000"/>
        </a:spcBef>
        <a:spcAft>
          <a:spcPct val="0"/>
        </a:spcAft>
        <a:buClr>
          <a:schemeClr val="tx2"/>
        </a:buClr>
        <a:buSzPct val="90000"/>
        <a:buFont typeface="Wingdings" pitchFamily="2" charset="2"/>
        <a:defRPr sz="2400">
          <a:solidFill>
            <a:srgbClr val="C0C0C0"/>
          </a:solidFill>
          <a:latin typeface="Myriad Pro" pitchFamily="34" charset="0"/>
        </a:defRPr>
      </a:lvl2pPr>
      <a:lvl3pPr algn="l" rtl="0" fontAlgn="base">
        <a:lnSpc>
          <a:spcPct val="85000"/>
        </a:lnSpc>
        <a:spcBef>
          <a:spcPct val="20000"/>
        </a:spcBef>
        <a:spcAft>
          <a:spcPct val="0"/>
        </a:spcAft>
        <a:buClr>
          <a:schemeClr val="tx2"/>
        </a:buClr>
        <a:buSzPct val="90000"/>
        <a:buFont typeface="Wingdings" pitchFamily="2" charset="2"/>
        <a:defRPr sz="2400">
          <a:solidFill>
            <a:srgbClr val="C0C0C0"/>
          </a:solidFill>
          <a:latin typeface="Myriad Pro" pitchFamily="34" charset="0"/>
        </a:defRPr>
      </a:lvl3pPr>
      <a:lvl4pPr algn="l" rtl="0" fontAlgn="base">
        <a:lnSpc>
          <a:spcPct val="85000"/>
        </a:lnSpc>
        <a:spcBef>
          <a:spcPct val="20000"/>
        </a:spcBef>
        <a:spcAft>
          <a:spcPct val="0"/>
        </a:spcAft>
        <a:buClr>
          <a:schemeClr val="tx2"/>
        </a:buClr>
        <a:buSzPct val="90000"/>
        <a:buFont typeface="Wingdings" pitchFamily="2" charset="2"/>
        <a:defRPr sz="2400">
          <a:solidFill>
            <a:srgbClr val="C0C0C0"/>
          </a:solidFill>
          <a:latin typeface="Myriad Pro" pitchFamily="34" charset="0"/>
        </a:defRPr>
      </a:lvl4pPr>
      <a:lvl5pPr algn="l" rtl="0" fontAlgn="base">
        <a:lnSpc>
          <a:spcPct val="85000"/>
        </a:lnSpc>
        <a:spcBef>
          <a:spcPct val="20000"/>
        </a:spcBef>
        <a:spcAft>
          <a:spcPct val="0"/>
        </a:spcAft>
        <a:buClr>
          <a:schemeClr val="tx2"/>
        </a:buClr>
        <a:buSzPct val="90000"/>
        <a:buFont typeface="Wingdings" pitchFamily="2" charset="2"/>
        <a:defRPr sz="2400">
          <a:solidFill>
            <a:srgbClr val="C0C0C0"/>
          </a:solidFill>
          <a:latin typeface="Myriad Pro" pitchFamily="34" charset="0"/>
        </a:defRPr>
      </a:lvl5pPr>
      <a:lvl6pPr marL="457200" algn="l" rtl="0" fontAlgn="base">
        <a:lnSpc>
          <a:spcPct val="85000"/>
        </a:lnSpc>
        <a:spcBef>
          <a:spcPct val="20000"/>
        </a:spcBef>
        <a:spcAft>
          <a:spcPct val="0"/>
        </a:spcAft>
        <a:buClr>
          <a:schemeClr val="tx2"/>
        </a:buClr>
        <a:buSzPct val="90000"/>
        <a:buFont typeface="Wingdings" pitchFamily="2" charset="2"/>
        <a:defRPr sz="2400">
          <a:solidFill>
            <a:srgbClr val="C0C0C0"/>
          </a:solidFill>
          <a:latin typeface="Myriad Pro" pitchFamily="34" charset="0"/>
        </a:defRPr>
      </a:lvl6pPr>
      <a:lvl7pPr marL="914400" algn="l" rtl="0" fontAlgn="base">
        <a:lnSpc>
          <a:spcPct val="85000"/>
        </a:lnSpc>
        <a:spcBef>
          <a:spcPct val="20000"/>
        </a:spcBef>
        <a:spcAft>
          <a:spcPct val="0"/>
        </a:spcAft>
        <a:buClr>
          <a:schemeClr val="tx2"/>
        </a:buClr>
        <a:buSzPct val="90000"/>
        <a:buFont typeface="Wingdings" pitchFamily="2" charset="2"/>
        <a:defRPr sz="2400">
          <a:solidFill>
            <a:srgbClr val="C0C0C0"/>
          </a:solidFill>
          <a:latin typeface="Myriad Pro" pitchFamily="34" charset="0"/>
        </a:defRPr>
      </a:lvl7pPr>
      <a:lvl8pPr marL="1371600" algn="l" rtl="0" fontAlgn="base">
        <a:lnSpc>
          <a:spcPct val="85000"/>
        </a:lnSpc>
        <a:spcBef>
          <a:spcPct val="20000"/>
        </a:spcBef>
        <a:spcAft>
          <a:spcPct val="0"/>
        </a:spcAft>
        <a:buClr>
          <a:schemeClr val="tx2"/>
        </a:buClr>
        <a:buSzPct val="90000"/>
        <a:buFont typeface="Wingdings" pitchFamily="2" charset="2"/>
        <a:defRPr sz="2400">
          <a:solidFill>
            <a:srgbClr val="C0C0C0"/>
          </a:solidFill>
          <a:latin typeface="Myriad Pro" pitchFamily="34" charset="0"/>
        </a:defRPr>
      </a:lvl8pPr>
      <a:lvl9pPr marL="1828800" algn="l" rtl="0" fontAlgn="base">
        <a:lnSpc>
          <a:spcPct val="85000"/>
        </a:lnSpc>
        <a:spcBef>
          <a:spcPct val="20000"/>
        </a:spcBef>
        <a:spcAft>
          <a:spcPct val="0"/>
        </a:spcAft>
        <a:buClr>
          <a:schemeClr val="tx2"/>
        </a:buClr>
        <a:buSzPct val="90000"/>
        <a:buFont typeface="Wingdings" pitchFamily="2" charset="2"/>
        <a:defRPr sz="2400">
          <a:solidFill>
            <a:srgbClr val="C0C0C0"/>
          </a:solidFill>
          <a:latin typeface="Myriad Pro" pitchFamily="34" charset="0"/>
        </a:defRPr>
      </a:lvl9pPr>
    </p:titleStyle>
    <p:bodyStyle>
      <a:lvl1pPr marL="233363" indent="-233363" algn="l" defTabSz="820738" rtl="0" fontAlgn="base">
        <a:spcBef>
          <a:spcPct val="50000"/>
        </a:spcBef>
        <a:spcAft>
          <a:spcPct val="0"/>
        </a:spcAft>
        <a:buClr>
          <a:srgbClr val="990000"/>
        </a:buClr>
        <a:buSzPct val="80000"/>
        <a:buFont typeface="Wingdings" pitchFamily="2" charset="2"/>
        <a:buChar char="§"/>
        <a:tabLst>
          <a:tab pos="341313" algn="l"/>
          <a:tab pos="1150938" algn="l"/>
        </a:tabLst>
        <a:defRPr sz="2000">
          <a:solidFill>
            <a:schemeClr val="tx1"/>
          </a:solidFill>
          <a:latin typeface="Adobe Clean" pitchFamily="34" charset="0"/>
          <a:ea typeface="+mn-ea"/>
          <a:cs typeface="+mn-cs"/>
        </a:defRPr>
      </a:lvl1pPr>
      <a:lvl2pPr marL="630238" indent="-215900" algn="l" defTabSz="820738" rtl="0" fontAlgn="base">
        <a:spcBef>
          <a:spcPct val="50000"/>
        </a:spcBef>
        <a:spcAft>
          <a:spcPct val="0"/>
        </a:spcAft>
        <a:buClr>
          <a:srgbClr val="990000"/>
        </a:buClr>
        <a:buSzPct val="80000"/>
        <a:buFont typeface="Wingdings" pitchFamily="2" charset="2"/>
        <a:buChar char="§"/>
        <a:tabLst>
          <a:tab pos="341313" algn="l"/>
          <a:tab pos="1150938" algn="l"/>
        </a:tabLst>
        <a:defRPr sz="1600">
          <a:solidFill>
            <a:schemeClr val="tx1"/>
          </a:solidFill>
          <a:latin typeface="Adobe Clean" pitchFamily="34" charset="0"/>
        </a:defRPr>
      </a:lvl2pPr>
      <a:lvl3pPr marL="968375" indent="-214313" algn="l" defTabSz="820738" rtl="0" fontAlgn="base">
        <a:spcBef>
          <a:spcPct val="50000"/>
        </a:spcBef>
        <a:spcAft>
          <a:spcPct val="0"/>
        </a:spcAft>
        <a:buClr>
          <a:srgbClr val="990000"/>
        </a:buClr>
        <a:buSzPct val="80000"/>
        <a:buFont typeface="Wingdings" pitchFamily="2" charset="2"/>
        <a:buChar char="§"/>
        <a:tabLst>
          <a:tab pos="341313" algn="l"/>
          <a:tab pos="1150938" algn="l"/>
        </a:tabLst>
        <a:defRPr sz="1600">
          <a:solidFill>
            <a:schemeClr val="tx1"/>
          </a:solidFill>
          <a:latin typeface="Adobe Clean" pitchFamily="34" charset="0"/>
        </a:defRPr>
      </a:lvl3pPr>
      <a:lvl4pPr marL="1258888" indent="-176213" algn="l" defTabSz="820738" rtl="0" fontAlgn="base">
        <a:lnSpc>
          <a:spcPct val="95000"/>
        </a:lnSpc>
        <a:spcBef>
          <a:spcPct val="20000"/>
        </a:spcBef>
        <a:spcAft>
          <a:spcPct val="0"/>
        </a:spcAft>
        <a:buClr>
          <a:srgbClr val="990000"/>
        </a:buClr>
        <a:buSzPct val="80000"/>
        <a:buFont typeface="Wingdings" pitchFamily="2" charset="2"/>
        <a:buChar char="§"/>
        <a:tabLst>
          <a:tab pos="341313" algn="l"/>
          <a:tab pos="1150938" algn="l"/>
        </a:tabLst>
        <a:defRPr sz="1600">
          <a:solidFill>
            <a:schemeClr val="tx1"/>
          </a:solidFill>
          <a:latin typeface="Adobe Clean" pitchFamily="34" charset="0"/>
        </a:defRPr>
      </a:lvl4pPr>
      <a:lvl5pPr marL="1374775" indent="166688" algn="l" defTabSz="820738" rtl="0" fontAlgn="base">
        <a:spcBef>
          <a:spcPct val="20000"/>
        </a:spcBef>
        <a:spcAft>
          <a:spcPct val="0"/>
        </a:spcAft>
        <a:buClr>
          <a:srgbClr val="990000"/>
        </a:buClr>
        <a:buSzPct val="80000"/>
        <a:buFont typeface="Wingdings" pitchFamily="2" charset="2"/>
        <a:buChar char="§"/>
        <a:defRPr sz="1300">
          <a:solidFill>
            <a:schemeClr val="tx1"/>
          </a:solidFill>
          <a:latin typeface="Adobe Clean" pitchFamily="34" charset="0"/>
        </a:defRPr>
      </a:lvl5pPr>
      <a:lvl6pPr marL="1831975" indent="166688" algn="l" defTabSz="820738" rtl="0" fontAlgn="base">
        <a:spcBef>
          <a:spcPct val="20000"/>
        </a:spcBef>
        <a:spcAft>
          <a:spcPct val="0"/>
        </a:spcAft>
        <a:buClr>
          <a:srgbClr val="990000"/>
        </a:buClr>
        <a:buSzPct val="80000"/>
        <a:buFont typeface="Wingdings" pitchFamily="2" charset="2"/>
        <a:buChar char="§"/>
        <a:defRPr sz="1300">
          <a:solidFill>
            <a:schemeClr val="tx1"/>
          </a:solidFill>
          <a:latin typeface="+mn-lt"/>
        </a:defRPr>
      </a:lvl6pPr>
      <a:lvl7pPr marL="2289175" indent="166688" algn="l" defTabSz="820738" rtl="0" fontAlgn="base">
        <a:spcBef>
          <a:spcPct val="20000"/>
        </a:spcBef>
        <a:spcAft>
          <a:spcPct val="0"/>
        </a:spcAft>
        <a:buClr>
          <a:srgbClr val="990000"/>
        </a:buClr>
        <a:buSzPct val="80000"/>
        <a:buFont typeface="Wingdings" pitchFamily="2" charset="2"/>
        <a:buChar char="§"/>
        <a:defRPr sz="1300">
          <a:solidFill>
            <a:schemeClr val="tx1"/>
          </a:solidFill>
          <a:latin typeface="+mn-lt"/>
        </a:defRPr>
      </a:lvl7pPr>
      <a:lvl8pPr marL="2746375" indent="166688" algn="l" defTabSz="820738" rtl="0" fontAlgn="base">
        <a:spcBef>
          <a:spcPct val="20000"/>
        </a:spcBef>
        <a:spcAft>
          <a:spcPct val="0"/>
        </a:spcAft>
        <a:buClr>
          <a:srgbClr val="990000"/>
        </a:buClr>
        <a:buSzPct val="80000"/>
        <a:buFont typeface="Wingdings" pitchFamily="2" charset="2"/>
        <a:buChar char="§"/>
        <a:defRPr sz="1300">
          <a:solidFill>
            <a:schemeClr val="tx1"/>
          </a:solidFill>
          <a:latin typeface="+mn-lt"/>
        </a:defRPr>
      </a:lvl8pPr>
      <a:lvl9pPr marL="3203575" indent="166688" algn="l" defTabSz="820738" rtl="0" fontAlgn="base">
        <a:spcBef>
          <a:spcPct val="20000"/>
        </a:spcBef>
        <a:spcAft>
          <a:spcPct val="0"/>
        </a:spcAft>
        <a:buClr>
          <a:srgbClr val="990000"/>
        </a:buClr>
        <a:buSzPct val="80000"/>
        <a:buFont typeface="Wingdings" pitchFamily="2" charset="2"/>
        <a:buChar char="§"/>
        <a:defRPr sz="13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23.jpeg"/><Relationship Id="rId18" Type="http://schemas.openxmlformats.org/officeDocument/2006/relationships/image" Target="../media/image28.png"/><Relationship Id="rId3" Type="http://schemas.openxmlformats.org/officeDocument/2006/relationships/image" Target="../media/image13.png"/><Relationship Id="rId21" Type="http://schemas.openxmlformats.org/officeDocument/2006/relationships/image" Target="../media/image31.jpeg"/><Relationship Id="rId7" Type="http://schemas.openxmlformats.org/officeDocument/2006/relationships/image" Target="../media/image17.jpeg"/><Relationship Id="rId12" Type="http://schemas.openxmlformats.org/officeDocument/2006/relationships/image" Target="../media/image22.jpeg"/><Relationship Id="rId17" Type="http://schemas.openxmlformats.org/officeDocument/2006/relationships/image" Target="../media/image27.png"/><Relationship Id="rId2" Type="http://schemas.openxmlformats.org/officeDocument/2006/relationships/notesSlide" Target="../notesSlides/notesSlide7.xml"/><Relationship Id="rId16" Type="http://schemas.openxmlformats.org/officeDocument/2006/relationships/image" Target="../media/image26.png"/><Relationship Id="rId20" Type="http://schemas.openxmlformats.org/officeDocument/2006/relationships/image" Target="../media/image30.jpeg"/><Relationship Id="rId1" Type="http://schemas.openxmlformats.org/officeDocument/2006/relationships/slideLayout" Target="../slideLayouts/slideLayout10.xml"/><Relationship Id="rId6" Type="http://schemas.openxmlformats.org/officeDocument/2006/relationships/image" Target="../media/image16.png"/><Relationship Id="rId11" Type="http://schemas.openxmlformats.org/officeDocument/2006/relationships/image" Target="../media/image21.jpeg"/><Relationship Id="rId5" Type="http://schemas.openxmlformats.org/officeDocument/2006/relationships/image" Target="../media/image15.jpeg"/><Relationship Id="rId15" Type="http://schemas.openxmlformats.org/officeDocument/2006/relationships/image" Target="../media/image25.png"/><Relationship Id="rId10" Type="http://schemas.openxmlformats.org/officeDocument/2006/relationships/image" Target="../media/image20.jpeg"/><Relationship Id="rId19" Type="http://schemas.openxmlformats.org/officeDocument/2006/relationships/image" Target="../media/image29.jpeg"/><Relationship Id="rId4" Type="http://schemas.openxmlformats.org/officeDocument/2006/relationships/image" Target="../media/image14.jpeg"/><Relationship Id="rId9" Type="http://schemas.openxmlformats.org/officeDocument/2006/relationships/image" Target="../media/image19.jpeg"/><Relationship Id="rId1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hyperlink" Target="http://www.adobe.com/products/livecycle/pdfs/lces_update1_sysreqs.pdf" TargetMode="External"/><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23.jpeg"/><Relationship Id="rId18" Type="http://schemas.openxmlformats.org/officeDocument/2006/relationships/image" Target="../media/image28.png"/><Relationship Id="rId3" Type="http://schemas.openxmlformats.org/officeDocument/2006/relationships/image" Target="../media/image13.png"/><Relationship Id="rId21" Type="http://schemas.openxmlformats.org/officeDocument/2006/relationships/image" Target="../media/image31.jpeg"/><Relationship Id="rId7" Type="http://schemas.openxmlformats.org/officeDocument/2006/relationships/image" Target="../media/image17.jpeg"/><Relationship Id="rId12" Type="http://schemas.openxmlformats.org/officeDocument/2006/relationships/image" Target="../media/image22.jpeg"/><Relationship Id="rId17" Type="http://schemas.openxmlformats.org/officeDocument/2006/relationships/image" Target="../media/image27.png"/><Relationship Id="rId2" Type="http://schemas.openxmlformats.org/officeDocument/2006/relationships/notesSlide" Target="../notesSlides/notesSlide23.xml"/><Relationship Id="rId16" Type="http://schemas.openxmlformats.org/officeDocument/2006/relationships/image" Target="../media/image26.png"/><Relationship Id="rId20" Type="http://schemas.openxmlformats.org/officeDocument/2006/relationships/image" Target="../media/image30.jpeg"/><Relationship Id="rId1" Type="http://schemas.openxmlformats.org/officeDocument/2006/relationships/slideLayout" Target="../slideLayouts/slideLayout10.xml"/><Relationship Id="rId6" Type="http://schemas.openxmlformats.org/officeDocument/2006/relationships/image" Target="../media/image16.png"/><Relationship Id="rId11" Type="http://schemas.openxmlformats.org/officeDocument/2006/relationships/image" Target="../media/image21.jpeg"/><Relationship Id="rId5" Type="http://schemas.openxmlformats.org/officeDocument/2006/relationships/image" Target="../media/image15.jpeg"/><Relationship Id="rId15" Type="http://schemas.openxmlformats.org/officeDocument/2006/relationships/image" Target="../media/image25.png"/><Relationship Id="rId10" Type="http://schemas.openxmlformats.org/officeDocument/2006/relationships/image" Target="../media/image20.jpeg"/><Relationship Id="rId19" Type="http://schemas.openxmlformats.org/officeDocument/2006/relationships/image" Target="../media/image29.jpeg"/><Relationship Id="rId4" Type="http://schemas.openxmlformats.org/officeDocument/2006/relationships/image" Target="../media/image14.jpeg"/><Relationship Id="rId9" Type="http://schemas.openxmlformats.org/officeDocument/2006/relationships/image" Target="../media/image19.jpeg"/><Relationship Id="rId1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8" Type="http://schemas.openxmlformats.org/officeDocument/2006/relationships/image" Target="../media/image19.jpeg"/><Relationship Id="rId13" Type="http://schemas.openxmlformats.org/officeDocument/2006/relationships/image" Target="../media/image24.png"/><Relationship Id="rId18" Type="http://schemas.openxmlformats.org/officeDocument/2006/relationships/image" Target="../media/image29.jpeg"/><Relationship Id="rId3" Type="http://schemas.openxmlformats.org/officeDocument/2006/relationships/image" Target="../media/image14.jpeg"/><Relationship Id="rId7" Type="http://schemas.openxmlformats.org/officeDocument/2006/relationships/image" Target="../media/image18.jpeg"/><Relationship Id="rId12" Type="http://schemas.openxmlformats.org/officeDocument/2006/relationships/image" Target="../media/image23.jpeg"/><Relationship Id="rId17" Type="http://schemas.openxmlformats.org/officeDocument/2006/relationships/image" Target="../media/image28.png"/><Relationship Id="rId2" Type="http://schemas.openxmlformats.org/officeDocument/2006/relationships/image" Target="../media/image13.png"/><Relationship Id="rId16" Type="http://schemas.openxmlformats.org/officeDocument/2006/relationships/image" Target="../media/image27.png"/><Relationship Id="rId20" Type="http://schemas.openxmlformats.org/officeDocument/2006/relationships/image" Target="../media/image31.jpeg"/><Relationship Id="rId1" Type="http://schemas.openxmlformats.org/officeDocument/2006/relationships/slideLayout" Target="../slideLayouts/slideLayout10.xml"/><Relationship Id="rId6" Type="http://schemas.openxmlformats.org/officeDocument/2006/relationships/image" Target="../media/image17.jpeg"/><Relationship Id="rId11" Type="http://schemas.openxmlformats.org/officeDocument/2006/relationships/image" Target="../media/image22.jpe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jpeg"/><Relationship Id="rId19" Type="http://schemas.openxmlformats.org/officeDocument/2006/relationships/image" Target="../media/image30.jpeg"/><Relationship Id="rId4" Type="http://schemas.openxmlformats.org/officeDocument/2006/relationships/image" Target="../media/image15.jpeg"/><Relationship Id="rId9" Type="http://schemas.openxmlformats.org/officeDocument/2006/relationships/image" Target="../media/image20.jpeg"/><Relationship Id="rId1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hyperlink" Target="http://www.thefreedictionary.com/architecture" TargetMode="Externa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23.jpeg"/><Relationship Id="rId18" Type="http://schemas.openxmlformats.org/officeDocument/2006/relationships/image" Target="../media/image28.png"/><Relationship Id="rId3" Type="http://schemas.openxmlformats.org/officeDocument/2006/relationships/image" Target="../media/image13.png"/><Relationship Id="rId21" Type="http://schemas.openxmlformats.org/officeDocument/2006/relationships/image" Target="../media/image31.jpeg"/><Relationship Id="rId7" Type="http://schemas.openxmlformats.org/officeDocument/2006/relationships/image" Target="../media/image17.jpeg"/><Relationship Id="rId12" Type="http://schemas.openxmlformats.org/officeDocument/2006/relationships/image" Target="../media/image22.jpeg"/><Relationship Id="rId17" Type="http://schemas.openxmlformats.org/officeDocument/2006/relationships/image" Target="../media/image27.png"/><Relationship Id="rId2" Type="http://schemas.openxmlformats.org/officeDocument/2006/relationships/notesSlide" Target="../notesSlides/notesSlide37.xml"/><Relationship Id="rId16" Type="http://schemas.openxmlformats.org/officeDocument/2006/relationships/image" Target="../media/image26.png"/><Relationship Id="rId20" Type="http://schemas.openxmlformats.org/officeDocument/2006/relationships/image" Target="../media/image30.jpeg"/><Relationship Id="rId1" Type="http://schemas.openxmlformats.org/officeDocument/2006/relationships/slideLayout" Target="../slideLayouts/slideLayout10.xml"/><Relationship Id="rId6" Type="http://schemas.openxmlformats.org/officeDocument/2006/relationships/image" Target="../media/image16.png"/><Relationship Id="rId11" Type="http://schemas.openxmlformats.org/officeDocument/2006/relationships/image" Target="../media/image21.jpeg"/><Relationship Id="rId5" Type="http://schemas.openxmlformats.org/officeDocument/2006/relationships/image" Target="../media/image15.jpeg"/><Relationship Id="rId15" Type="http://schemas.openxmlformats.org/officeDocument/2006/relationships/image" Target="../media/image25.png"/><Relationship Id="rId10" Type="http://schemas.openxmlformats.org/officeDocument/2006/relationships/image" Target="../media/image20.jpeg"/><Relationship Id="rId19" Type="http://schemas.openxmlformats.org/officeDocument/2006/relationships/image" Target="../media/image29.jpeg"/><Relationship Id="rId4" Type="http://schemas.openxmlformats.org/officeDocument/2006/relationships/image" Target="../media/image14.jpeg"/><Relationship Id="rId9" Type="http://schemas.openxmlformats.org/officeDocument/2006/relationships/image" Target="../media/image19.jpeg"/><Relationship Id="rId14" Type="http://schemas.openxmlformats.org/officeDocument/2006/relationships/image" Target="../media/image24.png"/></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hyperlink" Target="http://www.adobe.com/devnet/aedp/dev_exp/" TargetMode="External"/><Relationship Id="rId2" Type="http://schemas.openxmlformats.org/officeDocument/2006/relationships/notesSlide" Target="../notesSlides/notesSlide41.xml"/><Relationship Id="rId1" Type="http://schemas.openxmlformats.org/officeDocument/2006/relationships/slideLayout" Target="../slideLayouts/slideLayout10.xml"/><Relationship Id="rId5" Type="http://schemas.openxmlformats.org/officeDocument/2006/relationships/image" Target="../media/image45.png"/><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wmf"/><Relationship Id="rId7" Type="http://schemas.openxmlformats.org/officeDocument/2006/relationships/image" Target="../media/image12.w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wmf"/><Relationship Id="rId5" Type="http://schemas.openxmlformats.org/officeDocument/2006/relationships/image" Target="../media/image10.png"/><Relationship Id="rId4" Type="http://schemas.openxmlformats.org/officeDocument/2006/relationships/image" Target="../media/image9.wmf"/></Relationships>
</file>

<file path=ppt/slides/_rels/slide8.xml.rels><?xml version="1.0" encoding="UTF-8" standalone="yes"?>
<Relationships xmlns="http://schemas.openxmlformats.org/package/2006/relationships"><Relationship Id="rId8" Type="http://schemas.openxmlformats.org/officeDocument/2006/relationships/hyperlink" Target="http://www.adobe.com/products/livecycle/digitalsignatures/" TargetMode="External"/><Relationship Id="rId13" Type="http://schemas.openxmlformats.org/officeDocument/2006/relationships/image" Target="../media/image9.wmf"/><Relationship Id="rId3" Type="http://schemas.openxmlformats.org/officeDocument/2006/relationships/hyperlink" Target="http://www.adobe.com/products/livecycle/forms/" TargetMode="External"/><Relationship Id="rId7" Type="http://schemas.openxmlformats.org/officeDocument/2006/relationships/hyperlink" Target="http://www.adobe.com/products/livecycle/rightsmanagement/" TargetMode="External"/><Relationship Id="rId12" Type="http://schemas.openxmlformats.org/officeDocument/2006/relationships/hyperlink" Target="http://www.adobe.com/products/livecycle/productionprint/" TargetMode="External"/><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hyperlink" Target="http://www.adobe.com/products/livecycle/dataservices/" TargetMode="External"/><Relationship Id="rId11" Type="http://schemas.openxmlformats.org/officeDocument/2006/relationships/hyperlink" Target="http://www.adobe.com/products/livecycle/output/" TargetMode="External"/><Relationship Id="rId5" Type="http://schemas.openxmlformats.org/officeDocument/2006/relationships/hyperlink" Target="http://www.adobe.com/products/livecycle/barcodedforms/" TargetMode="External"/><Relationship Id="rId15" Type="http://schemas.openxmlformats.org/officeDocument/2006/relationships/image" Target="../media/image8.wmf"/><Relationship Id="rId10" Type="http://schemas.openxmlformats.org/officeDocument/2006/relationships/hyperlink" Target="http://www.adobe.com/products/livecycle/pdfgenerator3d/" TargetMode="External"/><Relationship Id="rId4" Type="http://schemas.openxmlformats.org/officeDocument/2006/relationships/hyperlink" Target="http://www.adobe.com/products/livecycle/readerextensions/" TargetMode="External"/><Relationship Id="rId9" Type="http://schemas.openxmlformats.org/officeDocument/2006/relationships/hyperlink" Target="http://www.adobe.com/products/livecycle/pdfgenerator/" TargetMode="External"/><Relationship Id="rId1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hyperlink" Target="http://www.adobe.com/products/livecycle/bam.html" TargetMode="External"/><Relationship Id="rId7" Type="http://schemas.openxmlformats.org/officeDocument/2006/relationships/image" Target="../media/image12.wmf"/><Relationship Id="rId2" Type="http://schemas.openxmlformats.org/officeDocument/2006/relationships/hyperlink" Target="http://www.adobe.com/products/livecycle/processmanagement/" TargetMode="External"/><Relationship Id="rId1" Type="http://schemas.openxmlformats.org/officeDocument/2006/relationships/slideLayout" Target="../slideLayouts/slideLayout10.xml"/><Relationship Id="rId6" Type="http://schemas.openxmlformats.org/officeDocument/2006/relationships/image" Target="../media/image11.wmf"/><Relationship Id="rId5" Type="http://schemas.openxmlformats.org/officeDocument/2006/relationships/hyperlink" Target="http://www.adobe.com/products/livecycle/connectors/" TargetMode="External"/><Relationship Id="rId4" Type="http://schemas.openxmlformats.org/officeDocument/2006/relationships/hyperlink" Target="http://www.adobe.com/products/livecycle/contentservic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7" name="Rectangle 7"/>
          <p:cNvSpPr>
            <a:spLocks noGrp="1" noChangeArrowheads="1"/>
          </p:cNvSpPr>
          <p:nvPr>
            <p:ph type="ctrTitle" sz="quarter"/>
          </p:nvPr>
        </p:nvSpPr>
        <p:spPr>
          <a:xfrm>
            <a:off x="439048" y="904681"/>
            <a:ext cx="5184512" cy="1090403"/>
          </a:xfrm>
        </p:spPr>
        <p:txBody>
          <a:bodyPr>
            <a:normAutofit fontScale="90000"/>
          </a:bodyPr>
          <a:lstStyle/>
          <a:p>
            <a:r>
              <a:rPr lang="en-US" dirty="0" smtClean="0"/>
              <a:t>How to Architect Adobe LiveCycle ES into your Enterprise Solutions</a:t>
            </a:r>
            <a:br>
              <a:rPr lang="en-US" dirty="0" smtClean="0"/>
            </a:br>
            <a:endParaRPr lang="en-US" dirty="0"/>
          </a:p>
        </p:txBody>
      </p:sp>
      <p:sp>
        <p:nvSpPr>
          <p:cNvPr id="10248" name="Rectangle 8"/>
          <p:cNvSpPr>
            <a:spLocks noGrp="1" noChangeArrowheads="1"/>
          </p:cNvSpPr>
          <p:nvPr>
            <p:ph type="subTitle" sz="quarter" idx="1"/>
          </p:nvPr>
        </p:nvSpPr>
        <p:spPr>
          <a:xfrm>
            <a:off x="428656" y="1720498"/>
            <a:ext cx="6824199" cy="1261694"/>
          </a:xfrm>
        </p:spPr>
        <p:txBody>
          <a:bodyPr/>
          <a:lstStyle/>
          <a:p>
            <a:r>
              <a:rPr lang="en-US" dirty="0" smtClean="0"/>
              <a:t>Danny Saikaly </a:t>
            </a:r>
            <a:br>
              <a:rPr lang="en-US" dirty="0" smtClean="0"/>
            </a:br>
            <a:r>
              <a:rPr lang="en-US" dirty="0" smtClean="0"/>
              <a:t>Technology Practice Leader</a:t>
            </a:r>
          </a:p>
          <a:p>
            <a:r>
              <a:rPr lang="en-US" dirty="0" smtClean="0"/>
              <a:t>Technology and Experience Innovation / Professional Services</a:t>
            </a:r>
          </a:p>
        </p:txBody>
      </p:sp>
      <p:sp>
        <p:nvSpPr>
          <p:cNvPr id="4" name="Rectangle 8"/>
          <p:cNvSpPr txBox="1">
            <a:spLocks noChangeArrowheads="1"/>
          </p:cNvSpPr>
          <p:nvPr/>
        </p:nvSpPr>
        <p:spPr bwMode="auto">
          <a:xfrm>
            <a:off x="6065520" y="1215736"/>
            <a:ext cx="2650217" cy="1118754"/>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l" defTabSz="820738" rtl="0" eaLnBrk="1" fontAlgn="base" latinLnBrk="0" hangingPunct="1">
              <a:lnSpc>
                <a:spcPct val="100000"/>
              </a:lnSpc>
              <a:spcBef>
                <a:spcPct val="50000"/>
              </a:spcBef>
              <a:spcAft>
                <a:spcPct val="0"/>
              </a:spcAft>
              <a:buClr>
                <a:srgbClr val="990000"/>
              </a:buClr>
              <a:buSzPct val="80000"/>
              <a:buFont typeface="Wingdings" pitchFamily="2" charset="2"/>
              <a:buNone/>
              <a:tabLst/>
              <a:defRPr/>
            </a:pPr>
            <a:r>
              <a:rPr kumimoji="0" lang="en-US" b="1" i="0" u="none" strike="noStrike" kern="0" cap="none" spc="0" normalizeH="0" baseline="0" noProof="0" dirty="0" smtClean="0">
                <a:ln>
                  <a:noFill/>
                </a:ln>
                <a:solidFill>
                  <a:schemeClr val="bg1"/>
                </a:solidFill>
                <a:effectLst/>
                <a:uLnTx/>
                <a:uFillTx/>
                <a:latin typeface="Adobe Clean" pitchFamily="34" charset="0"/>
                <a:ea typeface="+mn-ea"/>
                <a:cs typeface="+mn-cs"/>
              </a:rPr>
              <a:t>Oct </a:t>
            </a:r>
            <a:r>
              <a:rPr kumimoji="0" lang="en-US" b="1" i="0" u="none" strike="noStrike" kern="0" cap="none" spc="0" normalizeH="0" baseline="0" noProof="0" dirty="0" smtClean="0">
                <a:ln>
                  <a:noFill/>
                </a:ln>
                <a:solidFill>
                  <a:schemeClr val="bg1"/>
                </a:solidFill>
                <a:effectLst/>
                <a:uLnTx/>
                <a:uFillTx/>
                <a:latin typeface="Adobe Clean" pitchFamily="34" charset="0"/>
                <a:ea typeface="+mn-ea"/>
                <a:cs typeface="+mn-cs"/>
              </a:rPr>
              <a:t>7</a:t>
            </a:r>
            <a:r>
              <a:rPr kumimoji="0" lang="en-US" b="1" i="0" u="none" strike="noStrike" kern="0" cap="none" spc="0" normalizeH="0" baseline="30000" noProof="0" dirty="0" smtClean="0">
                <a:ln>
                  <a:noFill/>
                </a:ln>
                <a:solidFill>
                  <a:schemeClr val="bg1"/>
                </a:solidFill>
                <a:effectLst/>
                <a:uLnTx/>
                <a:uFillTx/>
                <a:latin typeface="Adobe Clean" pitchFamily="34" charset="0"/>
                <a:ea typeface="+mn-ea"/>
                <a:cs typeface="+mn-cs"/>
              </a:rPr>
              <a:t>th</a:t>
            </a:r>
            <a:r>
              <a:rPr kumimoji="0" lang="en-US" b="1" i="0" u="none" strike="noStrike" kern="0" cap="none" spc="0" normalizeH="0" baseline="0" noProof="0" dirty="0" smtClean="0">
                <a:ln>
                  <a:noFill/>
                </a:ln>
                <a:solidFill>
                  <a:schemeClr val="bg1"/>
                </a:solidFill>
                <a:effectLst/>
                <a:uLnTx/>
                <a:uFillTx/>
                <a:latin typeface="Adobe Clean" pitchFamily="34" charset="0"/>
                <a:ea typeface="+mn-ea"/>
                <a:cs typeface="+mn-cs"/>
              </a:rPr>
              <a:t> - #adobemax343</a:t>
            </a:r>
            <a:endParaRPr kumimoji="0" lang="en-US" b="1" i="0" u="none" strike="noStrike" kern="0" cap="none" spc="0" normalizeH="0" baseline="0" noProof="0" dirty="0">
              <a:ln>
                <a:noFill/>
              </a:ln>
              <a:solidFill>
                <a:schemeClr val="bg1"/>
              </a:solidFill>
              <a:effectLst/>
              <a:uLnTx/>
              <a:uFillTx/>
              <a:latin typeface="Adobe Clean" pitchFamily="34" charset="0"/>
              <a:ea typeface="+mn-ea"/>
              <a:cs typeface="+mn-cs"/>
            </a:endParaRPr>
          </a:p>
        </p:txBody>
      </p:sp>
      <p:pic>
        <p:nvPicPr>
          <p:cNvPr id="5" name="Picture 4" descr="twitter_bird.jpg"/>
          <p:cNvPicPr>
            <a:picLocks noChangeAspect="1"/>
          </p:cNvPicPr>
          <p:nvPr/>
        </p:nvPicPr>
        <p:blipFill>
          <a:blip r:embed="rId3" cstate="print"/>
          <a:stretch>
            <a:fillRect/>
          </a:stretch>
        </p:blipFill>
        <p:spPr>
          <a:xfrm>
            <a:off x="5081846" y="1317566"/>
            <a:ext cx="1087281" cy="75022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ppt_x"/>
                                          </p:val>
                                        </p:tav>
                                        <p:tav tm="100000">
                                          <p:val>
                                            <p:strVal val="#ppt_x"/>
                                          </p:val>
                                        </p:tav>
                                      </p:tavLst>
                                    </p:anim>
                                    <p:anim calcmode="lin" valueType="num">
                                      <p:cBhvr additive="base">
                                        <p:cTn id="12"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&amp; Solution Component Design</a:t>
            </a:r>
            <a:endParaRPr lang="en-US" dirty="0"/>
          </a:p>
        </p:txBody>
      </p:sp>
      <p:sp>
        <p:nvSpPr>
          <p:cNvPr id="68" name="Rectangle 67"/>
          <p:cNvSpPr/>
          <p:nvPr/>
        </p:nvSpPr>
        <p:spPr>
          <a:xfrm>
            <a:off x="0" y="3039036"/>
            <a:ext cx="9144000" cy="3290048"/>
          </a:xfrm>
          <a:prstGeom prst="rect">
            <a:avLst/>
          </a:prstGeom>
          <a:gradFill>
            <a:gsLst>
              <a:gs pos="0">
                <a:srgbClr val="FFFFFF"/>
              </a:gs>
              <a:gs pos="100000">
                <a:srgbClr val="93E3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000000"/>
              </a:solidFill>
            </a:endParaRPr>
          </a:p>
        </p:txBody>
      </p:sp>
      <p:sp>
        <p:nvSpPr>
          <p:cNvPr id="69" name="AutoShape 12"/>
          <p:cNvSpPr>
            <a:spLocks noChangeArrowheads="1"/>
          </p:cNvSpPr>
          <p:nvPr/>
        </p:nvSpPr>
        <p:spPr bwMode="auto">
          <a:xfrm>
            <a:off x="2217231" y="2406650"/>
            <a:ext cx="5058212" cy="2007870"/>
          </a:xfrm>
          <a:prstGeom prst="roundRect">
            <a:avLst>
              <a:gd name="adj" fmla="val 1671"/>
            </a:avLst>
          </a:prstGeom>
          <a:gradFill rotWithShape="1">
            <a:gsLst>
              <a:gs pos="0">
                <a:srgbClr val="7999A4"/>
              </a:gs>
              <a:gs pos="100000">
                <a:srgbClr val="394D56"/>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defTabSz="457200"/>
            <a:endParaRPr lang="en-US" sz="1100">
              <a:latin typeface="Adobe Clean" pitchFamily="34" charset="0"/>
              <a:sym typeface="Gill Sans" charset="0"/>
            </a:endParaRPr>
          </a:p>
        </p:txBody>
      </p:sp>
      <p:sp>
        <p:nvSpPr>
          <p:cNvPr id="71" name="Rounded Rectangle 70"/>
          <p:cNvSpPr/>
          <p:nvPr/>
        </p:nvSpPr>
        <p:spPr>
          <a:xfrm>
            <a:off x="812292" y="817336"/>
            <a:ext cx="7523117" cy="1542189"/>
          </a:xfrm>
          <a:prstGeom prst="roundRect">
            <a:avLst>
              <a:gd name="adj" fmla="val 2613"/>
            </a:avLst>
          </a:prstGeom>
          <a:gradFill rotWithShape="1">
            <a:gsLst>
              <a:gs pos="0">
                <a:srgbClr val="7999A4"/>
              </a:gs>
              <a:gs pos="100000">
                <a:srgbClr val="394D56"/>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defTabSz="457200"/>
            <a:endParaRPr lang="en-US" sz="1100" dirty="0" smtClean="0">
              <a:latin typeface="Adobe Clean" pitchFamily="34" charset="0"/>
              <a:sym typeface="Gill Sans" charset="0"/>
            </a:endParaRPr>
          </a:p>
        </p:txBody>
      </p:sp>
      <p:sp>
        <p:nvSpPr>
          <p:cNvPr id="72" name="Rounded Rectangle 71"/>
          <p:cNvSpPr>
            <a:spLocks noChangeAspect="1"/>
          </p:cNvSpPr>
          <p:nvPr/>
        </p:nvSpPr>
        <p:spPr>
          <a:xfrm>
            <a:off x="891540" y="1781175"/>
            <a:ext cx="7342260" cy="508232"/>
          </a:xfrm>
          <a:prstGeom prst="roundRect">
            <a:avLst>
              <a:gd name="adj" fmla="val 9296"/>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a:endParaRPr lang="en-US" sz="1000" dirty="0">
              <a:solidFill>
                <a:srgbClr val="000000"/>
              </a:solidFill>
              <a:latin typeface="Adobe Clean" pitchFamily="34" charset="0"/>
              <a:sym typeface="Gill Sans" charset="0"/>
            </a:endParaRPr>
          </a:p>
        </p:txBody>
      </p:sp>
      <p:sp>
        <p:nvSpPr>
          <p:cNvPr id="73" name="Rounded Rectangle 72"/>
          <p:cNvSpPr>
            <a:spLocks noChangeAspect="1"/>
          </p:cNvSpPr>
          <p:nvPr/>
        </p:nvSpPr>
        <p:spPr>
          <a:xfrm>
            <a:off x="891540" y="1196743"/>
            <a:ext cx="7342259" cy="508232"/>
          </a:xfrm>
          <a:prstGeom prst="roundRect">
            <a:avLst>
              <a:gd name="adj" fmla="val 9296"/>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a:endParaRPr lang="en-US" sz="1000" dirty="0">
              <a:solidFill>
                <a:srgbClr val="000000"/>
              </a:solidFill>
              <a:latin typeface="Adobe Clean" pitchFamily="34" charset="0"/>
              <a:sym typeface="Gill Sans" charset="0"/>
            </a:endParaRPr>
          </a:p>
        </p:txBody>
      </p:sp>
      <p:sp>
        <p:nvSpPr>
          <p:cNvPr id="74" name="TextBox 73"/>
          <p:cNvSpPr txBox="1"/>
          <p:nvPr/>
        </p:nvSpPr>
        <p:spPr>
          <a:xfrm>
            <a:off x="3923392" y="827789"/>
            <a:ext cx="1404615" cy="307777"/>
          </a:xfrm>
          <a:prstGeom prst="rect">
            <a:avLst/>
          </a:prstGeom>
          <a:noFill/>
        </p:spPr>
        <p:txBody>
          <a:bodyPr wrap="none" rtlCol="0">
            <a:spAutoFit/>
          </a:bodyPr>
          <a:lstStyle/>
          <a:p>
            <a:pPr defTabSz="457200" fontAlgn="auto">
              <a:spcBef>
                <a:spcPts val="0"/>
              </a:spcBef>
              <a:spcAft>
                <a:spcPts val="0"/>
              </a:spcAft>
            </a:pPr>
            <a:r>
              <a:rPr lang="en-US" sz="1400" dirty="0" smtClean="0">
                <a:solidFill>
                  <a:srgbClr val="FFFFFF"/>
                </a:solidFill>
                <a:effectLst>
                  <a:outerShdw blurRad="50800" dist="38100" dir="2700000" algn="tl" rotWithShape="0">
                    <a:prstClr val="black">
                      <a:alpha val="40000"/>
                    </a:prstClr>
                  </a:outerShdw>
                </a:effectLst>
                <a:latin typeface="Adobe Clean" pitchFamily="34" charset="0"/>
              </a:rPr>
              <a:t>User Experience</a:t>
            </a:r>
            <a:endParaRPr lang="en-US" sz="1400" dirty="0">
              <a:solidFill>
                <a:srgbClr val="FFFFFF"/>
              </a:solidFill>
              <a:effectLst>
                <a:outerShdw blurRad="50800" dist="38100" dir="2700000" algn="tl" rotWithShape="0">
                  <a:prstClr val="black">
                    <a:alpha val="40000"/>
                  </a:prstClr>
                </a:outerShdw>
              </a:effectLst>
              <a:latin typeface="Adobe Clean" pitchFamily="34" charset="0"/>
            </a:endParaRPr>
          </a:p>
        </p:txBody>
      </p:sp>
      <p:sp>
        <p:nvSpPr>
          <p:cNvPr id="75" name="TextBox 74"/>
          <p:cNvSpPr txBox="1"/>
          <p:nvPr/>
        </p:nvSpPr>
        <p:spPr>
          <a:xfrm>
            <a:off x="938956" y="1292578"/>
            <a:ext cx="1520145" cy="302788"/>
          </a:xfrm>
          <a:prstGeom prst="rect">
            <a:avLst/>
          </a:prstGeom>
          <a:noFill/>
        </p:spPr>
        <p:txBody>
          <a:bodyPr wrap="none" rtlCol="0">
            <a:spAutoFit/>
          </a:bodyPr>
          <a:lstStyle/>
          <a:p>
            <a:r>
              <a:rPr lang="en-US" sz="1200" dirty="0" smtClean="0">
                <a:latin typeface="Adobe Clean" pitchFamily="34" charset="0"/>
                <a:cs typeface="Adobe Clean"/>
              </a:rPr>
              <a:t>Multiple Channels</a:t>
            </a:r>
            <a:endParaRPr lang="en-US" sz="1200" dirty="0">
              <a:latin typeface="Adobe Clean" pitchFamily="34" charset="0"/>
              <a:cs typeface="Adobe Clean"/>
            </a:endParaRPr>
          </a:p>
        </p:txBody>
      </p:sp>
      <p:sp>
        <p:nvSpPr>
          <p:cNvPr id="76" name="TextBox 75"/>
          <p:cNvSpPr txBox="1"/>
          <p:nvPr/>
        </p:nvSpPr>
        <p:spPr>
          <a:xfrm>
            <a:off x="936933" y="1829985"/>
            <a:ext cx="1544519" cy="302788"/>
          </a:xfrm>
          <a:prstGeom prst="rect">
            <a:avLst/>
          </a:prstGeom>
          <a:noFill/>
        </p:spPr>
        <p:txBody>
          <a:bodyPr wrap="none" rtlCol="0">
            <a:spAutoFit/>
          </a:bodyPr>
          <a:lstStyle/>
          <a:p>
            <a:r>
              <a:rPr lang="en-US" sz="1200" dirty="0" smtClean="0">
                <a:latin typeface="Adobe Clean" pitchFamily="34" charset="0"/>
                <a:cs typeface="Adobe Clean"/>
              </a:rPr>
              <a:t>Multiple Platforms</a:t>
            </a:r>
            <a:endParaRPr lang="en-US" sz="1200" dirty="0">
              <a:latin typeface="Adobe Clean" pitchFamily="34" charset="0"/>
              <a:cs typeface="Adobe Clean"/>
            </a:endParaRPr>
          </a:p>
        </p:txBody>
      </p:sp>
      <p:sp>
        <p:nvSpPr>
          <p:cNvPr id="77" name="Rounded Rectangle 76"/>
          <p:cNvSpPr/>
          <p:nvPr/>
        </p:nvSpPr>
        <p:spPr>
          <a:xfrm>
            <a:off x="804559" y="2401481"/>
            <a:ext cx="1368125" cy="2608337"/>
          </a:xfrm>
          <a:prstGeom prst="roundRect">
            <a:avLst>
              <a:gd name="adj" fmla="val 2570"/>
            </a:avLst>
          </a:prstGeom>
          <a:gradFill rotWithShape="1">
            <a:gsLst>
              <a:gs pos="0">
                <a:srgbClr val="7999A4"/>
              </a:gs>
              <a:gs pos="100000">
                <a:srgbClr val="394D56"/>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defTabSz="457200"/>
            <a:endParaRPr lang="en-US" sz="1100" dirty="0" smtClean="0">
              <a:latin typeface="Adobe Clean" pitchFamily="34" charset="0"/>
              <a:sym typeface="Gill Sans" charset="0"/>
            </a:endParaRPr>
          </a:p>
        </p:txBody>
      </p:sp>
      <p:sp>
        <p:nvSpPr>
          <p:cNvPr id="78" name="TextBox 77"/>
          <p:cNvSpPr txBox="1"/>
          <p:nvPr/>
        </p:nvSpPr>
        <p:spPr>
          <a:xfrm>
            <a:off x="1159059" y="2468120"/>
            <a:ext cx="589585" cy="307777"/>
          </a:xfrm>
          <a:prstGeom prst="rect">
            <a:avLst/>
          </a:prstGeom>
          <a:noFill/>
        </p:spPr>
        <p:txBody>
          <a:bodyPr wrap="none" rtlCol="0">
            <a:spAutoFit/>
          </a:bodyPr>
          <a:lstStyle/>
          <a:p>
            <a:r>
              <a:rPr lang="en-US" sz="1400" dirty="0" smtClean="0">
                <a:solidFill>
                  <a:srgbClr val="FFFFFF"/>
                </a:solidFill>
                <a:effectLst>
                  <a:outerShdw blurRad="50800" dist="38100" dir="2700000" algn="tl" rotWithShape="0">
                    <a:prstClr val="black">
                      <a:alpha val="40000"/>
                    </a:prstClr>
                  </a:outerShdw>
                </a:effectLst>
                <a:latin typeface="Adobe Clean" pitchFamily="34" charset="0"/>
                <a:cs typeface="Adobe Clean"/>
              </a:rPr>
              <a:t>Tools</a:t>
            </a:r>
            <a:endParaRPr lang="en-US" sz="1400" dirty="0">
              <a:solidFill>
                <a:srgbClr val="FFFFFF"/>
              </a:solidFill>
              <a:effectLst>
                <a:outerShdw blurRad="50800" dist="38100" dir="2700000" algn="tl" rotWithShape="0">
                  <a:prstClr val="black">
                    <a:alpha val="40000"/>
                  </a:prstClr>
                </a:outerShdw>
              </a:effectLst>
              <a:latin typeface="Adobe Clean" pitchFamily="34" charset="0"/>
              <a:cs typeface="Adobe Clean"/>
            </a:endParaRPr>
          </a:p>
        </p:txBody>
      </p:sp>
      <p:pic>
        <p:nvPicPr>
          <p:cNvPr id="79" name="Picture 33" descr="fc_appicon_no_shadow_png.png"/>
          <p:cNvPicPr>
            <a:picLocks/>
          </p:cNvPicPr>
          <p:nvPr/>
        </p:nvPicPr>
        <p:blipFill>
          <a:blip r:embed="rId3" cstate="print"/>
          <a:srcRect/>
          <a:stretch>
            <a:fillRect/>
          </a:stretch>
        </p:blipFill>
        <p:spPr bwMode="auto">
          <a:xfrm>
            <a:off x="941575" y="3362587"/>
            <a:ext cx="395815" cy="395815"/>
          </a:xfrm>
          <a:prstGeom prst="rect">
            <a:avLst/>
          </a:prstGeom>
          <a:solidFill>
            <a:schemeClr val="bg2">
              <a:lumMod val="50000"/>
            </a:schemeClr>
          </a:solidFill>
          <a:ln w="9525">
            <a:noFill/>
            <a:miter lim="800000"/>
            <a:headEnd/>
            <a:tailEnd/>
          </a:ln>
          <a:effectLst>
            <a:outerShdw blurRad="50800" dist="38100" dir="2700000" algn="tl" rotWithShape="0">
              <a:prstClr val="black">
                <a:alpha val="40000"/>
              </a:prstClr>
            </a:outerShdw>
          </a:effectLst>
        </p:spPr>
      </p:pic>
      <p:pic>
        <p:nvPicPr>
          <p:cNvPr id="80" name="Picture 5" descr="mnemonic_noshadow_flex"/>
          <p:cNvPicPr>
            <a:picLocks noChangeArrowheads="1"/>
          </p:cNvPicPr>
          <p:nvPr/>
        </p:nvPicPr>
        <p:blipFill>
          <a:blip r:embed="rId4" cstate="print"/>
          <a:stretch>
            <a:fillRect/>
          </a:stretch>
        </p:blipFill>
        <p:spPr bwMode="auto">
          <a:xfrm>
            <a:off x="941575" y="3919246"/>
            <a:ext cx="395815" cy="395024"/>
          </a:xfrm>
          <a:prstGeom prst="rect">
            <a:avLst/>
          </a:prstGeom>
          <a:solidFill>
            <a:schemeClr val="bg2">
              <a:lumMod val="50000"/>
            </a:schemeClr>
          </a:solidFill>
          <a:ln w="9525">
            <a:noFill/>
            <a:miter lim="800000"/>
            <a:headEnd/>
            <a:tailEnd/>
          </a:ln>
          <a:effectLst>
            <a:outerShdw blurRad="50800" dist="38100" dir="2700000" algn="tl" rotWithShape="0">
              <a:prstClr val="black">
                <a:alpha val="40000"/>
              </a:prstClr>
            </a:outerShdw>
          </a:effectLst>
        </p:spPr>
      </p:pic>
      <p:pic>
        <p:nvPicPr>
          <p:cNvPr id="81" name="Picture 94" descr="mnemonic_noshadow_livecycle"/>
          <p:cNvPicPr>
            <a:picLocks noChangeArrowheads="1"/>
          </p:cNvPicPr>
          <p:nvPr/>
        </p:nvPicPr>
        <p:blipFill>
          <a:blip r:embed="rId5" cstate="print"/>
          <a:srcRect/>
          <a:stretch>
            <a:fillRect/>
          </a:stretch>
        </p:blipFill>
        <p:spPr bwMode="auto">
          <a:xfrm>
            <a:off x="941575" y="4411097"/>
            <a:ext cx="395815" cy="395815"/>
          </a:xfrm>
          <a:prstGeom prst="rect">
            <a:avLst/>
          </a:prstGeom>
          <a:solidFill>
            <a:schemeClr val="bg2">
              <a:lumMod val="50000"/>
            </a:schemeClr>
          </a:solidFill>
          <a:effectLst>
            <a:outerShdw blurRad="50800" dist="38100" dir="2700000" algn="tl" rotWithShape="0">
              <a:prstClr val="black">
                <a:alpha val="40000"/>
              </a:prstClr>
            </a:outerShdw>
          </a:effectLst>
        </p:spPr>
      </p:pic>
      <p:pic>
        <p:nvPicPr>
          <p:cNvPr id="82" name="Picture 4"/>
          <p:cNvPicPr>
            <a:picLocks noChangeArrowheads="1"/>
          </p:cNvPicPr>
          <p:nvPr/>
        </p:nvPicPr>
        <p:blipFill>
          <a:blip r:embed="rId6" cstate="print"/>
          <a:srcRect/>
          <a:stretch>
            <a:fillRect/>
          </a:stretch>
        </p:blipFill>
        <p:spPr bwMode="auto">
          <a:xfrm>
            <a:off x="941575" y="2870340"/>
            <a:ext cx="395815" cy="395815"/>
          </a:xfrm>
          <a:prstGeom prst="rect">
            <a:avLst/>
          </a:prstGeom>
          <a:solidFill>
            <a:schemeClr val="bg2">
              <a:lumMod val="50000"/>
            </a:schemeClr>
          </a:solidFill>
          <a:ln w="9525">
            <a:noFill/>
            <a:miter lim="800000"/>
            <a:headEnd/>
            <a:tailEnd/>
          </a:ln>
          <a:effectLst>
            <a:outerShdw blurRad="50800" dist="38100" dir="2700000" algn="tl" rotWithShape="0">
              <a:prstClr val="black">
                <a:alpha val="40000"/>
              </a:prstClr>
            </a:outerShdw>
          </a:effectLst>
        </p:spPr>
      </p:pic>
      <p:sp>
        <p:nvSpPr>
          <p:cNvPr id="83" name="TextBox 82"/>
          <p:cNvSpPr txBox="1"/>
          <p:nvPr/>
        </p:nvSpPr>
        <p:spPr>
          <a:xfrm>
            <a:off x="1347406" y="2870341"/>
            <a:ext cx="635855" cy="408763"/>
          </a:xfrm>
          <a:prstGeom prst="rect">
            <a:avLst/>
          </a:prstGeom>
          <a:noFill/>
        </p:spPr>
        <p:txBody>
          <a:bodyPr wrap="none" rtlCol="0">
            <a:spAutoFit/>
          </a:bodyPr>
          <a:lstStyle/>
          <a:p>
            <a:r>
              <a:rPr lang="en-US" sz="1050" dirty="0" smtClean="0">
                <a:solidFill>
                  <a:srgbClr val="FFFFFF"/>
                </a:solidFill>
                <a:effectLst>
                  <a:outerShdw blurRad="50800" dist="38100" dir="2700000" algn="tl" rotWithShape="0">
                    <a:prstClr val="black">
                      <a:alpha val="40000"/>
                    </a:prstClr>
                  </a:outerShdw>
                </a:effectLst>
                <a:latin typeface="Adobe Clean" pitchFamily="34" charset="0"/>
              </a:rPr>
              <a:t>Creative</a:t>
            </a:r>
          </a:p>
          <a:p>
            <a:r>
              <a:rPr lang="en-US" sz="1050" dirty="0" smtClean="0">
                <a:solidFill>
                  <a:srgbClr val="FFFFFF"/>
                </a:solidFill>
                <a:effectLst>
                  <a:outerShdw blurRad="50800" dist="38100" dir="2700000" algn="tl" rotWithShape="0">
                    <a:prstClr val="black">
                      <a:alpha val="40000"/>
                    </a:prstClr>
                  </a:outerShdw>
                </a:effectLst>
                <a:latin typeface="Adobe Clean" pitchFamily="34" charset="0"/>
              </a:rPr>
              <a:t>Suite</a:t>
            </a:r>
            <a:endParaRPr lang="en-US" sz="1050" dirty="0">
              <a:solidFill>
                <a:srgbClr val="FFFFFF"/>
              </a:solidFill>
              <a:effectLst>
                <a:outerShdw blurRad="50800" dist="38100" dir="2700000" algn="tl" rotWithShape="0">
                  <a:prstClr val="black">
                    <a:alpha val="40000"/>
                  </a:prstClr>
                </a:outerShdw>
              </a:effectLst>
              <a:latin typeface="Adobe Clean" pitchFamily="34" charset="0"/>
            </a:endParaRPr>
          </a:p>
        </p:txBody>
      </p:sp>
      <p:sp>
        <p:nvSpPr>
          <p:cNvPr id="84" name="TextBox 83"/>
          <p:cNvSpPr txBox="1"/>
          <p:nvPr/>
        </p:nvSpPr>
        <p:spPr>
          <a:xfrm>
            <a:off x="1343305" y="3362587"/>
            <a:ext cx="618508" cy="408763"/>
          </a:xfrm>
          <a:prstGeom prst="rect">
            <a:avLst/>
          </a:prstGeom>
          <a:noFill/>
        </p:spPr>
        <p:txBody>
          <a:bodyPr wrap="none" rtlCol="0">
            <a:spAutoFit/>
          </a:bodyPr>
          <a:lstStyle/>
          <a:p>
            <a:r>
              <a:rPr lang="en-US" sz="1050" dirty="0" smtClean="0">
                <a:solidFill>
                  <a:srgbClr val="FFFFFF"/>
                </a:solidFill>
                <a:effectLst>
                  <a:outerShdw blurRad="50800" dist="38100" dir="2700000" algn="tl" rotWithShape="0">
                    <a:prstClr val="black">
                      <a:alpha val="40000"/>
                    </a:prstClr>
                  </a:outerShdw>
                </a:effectLst>
                <a:latin typeface="Adobe Clean" pitchFamily="34" charset="0"/>
              </a:rPr>
              <a:t>Flash</a:t>
            </a:r>
          </a:p>
          <a:p>
            <a:r>
              <a:rPr lang="en-US" sz="1050" dirty="0" smtClean="0">
                <a:solidFill>
                  <a:srgbClr val="FFFFFF"/>
                </a:solidFill>
                <a:effectLst>
                  <a:outerShdw blurRad="50800" dist="38100" dir="2700000" algn="tl" rotWithShape="0">
                    <a:prstClr val="black">
                      <a:alpha val="40000"/>
                    </a:prstClr>
                  </a:outerShdw>
                </a:effectLst>
                <a:latin typeface="Adobe Clean" pitchFamily="34" charset="0"/>
              </a:rPr>
              <a:t>Catalyst</a:t>
            </a:r>
            <a:endParaRPr lang="en-US" sz="1050" dirty="0">
              <a:solidFill>
                <a:srgbClr val="FFFFFF"/>
              </a:solidFill>
              <a:effectLst>
                <a:outerShdw blurRad="50800" dist="38100" dir="2700000" algn="tl" rotWithShape="0">
                  <a:prstClr val="black">
                    <a:alpha val="40000"/>
                  </a:prstClr>
                </a:outerShdw>
              </a:effectLst>
              <a:latin typeface="Adobe Clean" pitchFamily="34" charset="0"/>
            </a:endParaRPr>
          </a:p>
        </p:txBody>
      </p:sp>
      <p:sp>
        <p:nvSpPr>
          <p:cNvPr id="85" name="TextBox 84"/>
          <p:cNvSpPr txBox="1"/>
          <p:nvPr/>
        </p:nvSpPr>
        <p:spPr>
          <a:xfrm>
            <a:off x="1351862" y="3918851"/>
            <a:ext cx="572774" cy="408763"/>
          </a:xfrm>
          <a:prstGeom prst="rect">
            <a:avLst/>
          </a:prstGeom>
          <a:noFill/>
        </p:spPr>
        <p:txBody>
          <a:bodyPr wrap="none" rtlCol="0">
            <a:spAutoFit/>
          </a:bodyPr>
          <a:lstStyle/>
          <a:p>
            <a:r>
              <a:rPr lang="en-US" sz="1050" dirty="0" smtClean="0">
                <a:solidFill>
                  <a:srgbClr val="FFFFFF"/>
                </a:solidFill>
                <a:effectLst>
                  <a:outerShdw blurRad="50800" dist="38100" dir="2700000" algn="tl" rotWithShape="0">
                    <a:prstClr val="black">
                      <a:alpha val="40000"/>
                    </a:prstClr>
                  </a:outerShdw>
                </a:effectLst>
                <a:latin typeface="Adobe Clean" pitchFamily="34" charset="0"/>
              </a:rPr>
              <a:t>Flash</a:t>
            </a:r>
          </a:p>
          <a:p>
            <a:r>
              <a:rPr lang="en-US" sz="1050" dirty="0" smtClean="0">
                <a:solidFill>
                  <a:srgbClr val="FFFFFF"/>
                </a:solidFill>
                <a:effectLst>
                  <a:outerShdw blurRad="50800" dist="38100" dir="2700000" algn="tl" rotWithShape="0">
                    <a:prstClr val="black">
                      <a:alpha val="40000"/>
                    </a:prstClr>
                  </a:outerShdw>
                </a:effectLst>
                <a:latin typeface="Adobe Clean" pitchFamily="34" charset="0"/>
              </a:rPr>
              <a:t>Builder</a:t>
            </a:r>
            <a:endParaRPr lang="en-US" sz="1050" dirty="0">
              <a:solidFill>
                <a:srgbClr val="FFFFFF"/>
              </a:solidFill>
              <a:effectLst>
                <a:outerShdw blurRad="50800" dist="38100" dir="2700000" algn="tl" rotWithShape="0">
                  <a:prstClr val="black">
                    <a:alpha val="40000"/>
                  </a:prstClr>
                </a:outerShdw>
              </a:effectLst>
              <a:latin typeface="Adobe Clean" pitchFamily="34" charset="0"/>
            </a:endParaRPr>
          </a:p>
        </p:txBody>
      </p:sp>
      <p:sp>
        <p:nvSpPr>
          <p:cNvPr id="86" name="TextBox 85"/>
          <p:cNvSpPr txBox="1"/>
          <p:nvPr/>
        </p:nvSpPr>
        <p:spPr>
          <a:xfrm>
            <a:off x="1347762" y="4411097"/>
            <a:ext cx="826675" cy="408763"/>
          </a:xfrm>
          <a:prstGeom prst="rect">
            <a:avLst/>
          </a:prstGeom>
          <a:noFill/>
        </p:spPr>
        <p:txBody>
          <a:bodyPr wrap="none" rtlCol="0">
            <a:spAutoFit/>
          </a:bodyPr>
          <a:lstStyle/>
          <a:p>
            <a:r>
              <a:rPr lang="en-US" sz="1050" dirty="0" err="1" smtClean="0">
                <a:solidFill>
                  <a:srgbClr val="FFFFFF"/>
                </a:solidFill>
                <a:effectLst>
                  <a:outerShdw blurRad="50800" dist="38100" dir="2700000" algn="tl" rotWithShape="0">
                    <a:prstClr val="black">
                      <a:alpha val="40000"/>
                    </a:prstClr>
                  </a:outerShdw>
                </a:effectLst>
                <a:latin typeface="Adobe Clean" pitchFamily="34" charset="0"/>
              </a:rPr>
              <a:t>LiveCycle</a:t>
            </a:r>
            <a:endParaRPr lang="en-US" sz="1050" dirty="0" smtClean="0">
              <a:solidFill>
                <a:srgbClr val="FFFFFF"/>
              </a:solidFill>
              <a:effectLst>
                <a:outerShdw blurRad="50800" dist="38100" dir="2700000" algn="tl" rotWithShape="0">
                  <a:prstClr val="black">
                    <a:alpha val="40000"/>
                  </a:prstClr>
                </a:outerShdw>
              </a:effectLst>
              <a:latin typeface="Adobe Clean" pitchFamily="34" charset="0"/>
            </a:endParaRPr>
          </a:p>
          <a:p>
            <a:r>
              <a:rPr lang="en-US" sz="1050" dirty="0" smtClean="0">
                <a:solidFill>
                  <a:srgbClr val="FFFFFF"/>
                </a:solidFill>
                <a:effectLst>
                  <a:outerShdw blurRad="50800" dist="38100" dir="2700000" algn="tl" rotWithShape="0">
                    <a:prstClr val="black">
                      <a:alpha val="40000"/>
                    </a:prstClr>
                  </a:outerShdw>
                </a:effectLst>
                <a:latin typeface="Adobe Clean" pitchFamily="34" charset="0"/>
              </a:rPr>
              <a:t>Workbench</a:t>
            </a:r>
            <a:endParaRPr lang="en-US" sz="1050" dirty="0">
              <a:solidFill>
                <a:srgbClr val="FFFFFF"/>
              </a:solidFill>
              <a:effectLst>
                <a:outerShdw blurRad="50800" dist="38100" dir="2700000" algn="tl" rotWithShape="0">
                  <a:prstClr val="black">
                    <a:alpha val="40000"/>
                  </a:prstClr>
                </a:outerShdw>
              </a:effectLst>
              <a:latin typeface="Adobe Clean" pitchFamily="34" charset="0"/>
            </a:endParaRPr>
          </a:p>
        </p:txBody>
      </p:sp>
      <p:sp>
        <p:nvSpPr>
          <p:cNvPr id="87" name="Rounded Rectangle 86"/>
          <p:cNvSpPr/>
          <p:nvPr/>
        </p:nvSpPr>
        <p:spPr>
          <a:xfrm>
            <a:off x="7331103" y="2397368"/>
            <a:ext cx="997553" cy="2608337"/>
          </a:xfrm>
          <a:prstGeom prst="roundRect">
            <a:avLst>
              <a:gd name="adj" fmla="val 3092"/>
            </a:avLst>
          </a:prstGeom>
          <a:gradFill rotWithShape="1">
            <a:gsLst>
              <a:gs pos="0">
                <a:srgbClr val="7999A4"/>
              </a:gs>
              <a:gs pos="100000">
                <a:srgbClr val="394D56"/>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defTabSz="457200"/>
            <a:endParaRPr lang="en-US" sz="1100" dirty="0" smtClean="0">
              <a:latin typeface="Adobe Clean" pitchFamily="34" charset="0"/>
              <a:sym typeface="Gill Sans" charset="0"/>
            </a:endParaRPr>
          </a:p>
        </p:txBody>
      </p:sp>
      <p:sp>
        <p:nvSpPr>
          <p:cNvPr id="88" name="TextBox 87"/>
          <p:cNvSpPr txBox="1"/>
          <p:nvPr/>
        </p:nvSpPr>
        <p:spPr>
          <a:xfrm>
            <a:off x="7263619" y="2464008"/>
            <a:ext cx="1120821" cy="523220"/>
          </a:xfrm>
          <a:prstGeom prst="rect">
            <a:avLst/>
          </a:prstGeom>
          <a:noFill/>
        </p:spPr>
        <p:txBody>
          <a:bodyPr wrap="none" rtlCol="0">
            <a:spAutoFit/>
          </a:bodyPr>
          <a:lstStyle/>
          <a:p>
            <a:pPr algn="ctr"/>
            <a:r>
              <a:rPr lang="en-US" sz="1400" dirty="0" smtClean="0">
                <a:solidFill>
                  <a:srgbClr val="FFFFFF"/>
                </a:solidFill>
                <a:effectLst>
                  <a:outerShdw blurRad="50800" dist="38100" dir="2700000" algn="tl" rotWithShape="0">
                    <a:prstClr val="black">
                      <a:alpha val="40000"/>
                    </a:prstClr>
                  </a:outerShdw>
                </a:effectLst>
                <a:latin typeface="Adobe Clean" pitchFamily="34" charset="0"/>
                <a:cs typeface="Adobe Clean"/>
              </a:rPr>
              <a:t>Solution</a:t>
            </a:r>
          </a:p>
          <a:p>
            <a:pPr algn="ctr"/>
            <a:r>
              <a:rPr lang="en-US" sz="1400" dirty="0" smtClean="0">
                <a:solidFill>
                  <a:srgbClr val="FFFFFF"/>
                </a:solidFill>
                <a:effectLst>
                  <a:outerShdw blurRad="50800" dist="38100" dir="2700000" algn="tl" rotWithShape="0">
                    <a:prstClr val="black">
                      <a:alpha val="40000"/>
                    </a:prstClr>
                  </a:outerShdw>
                </a:effectLst>
                <a:latin typeface="Adobe Clean" pitchFamily="34" charset="0"/>
                <a:cs typeface="Adobe Clean"/>
              </a:rPr>
              <a:t>Accelerators</a:t>
            </a:r>
            <a:endParaRPr lang="en-US" sz="1400" dirty="0">
              <a:solidFill>
                <a:srgbClr val="FFFFFF"/>
              </a:solidFill>
              <a:effectLst>
                <a:outerShdw blurRad="50800" dist="38100" dir="2700000" algn="tl" rotWithShape="0">
                  <a:prstClr val="black">
                    <a:alpha val="40000"/>
                  </a:prstClr>
                </a:outerShdw>
              </a:effectLst>
              <a:latin typeface="Adobe Clean" pitchFamily="34" charset="0"/>
              <a:cs typeface="Adobe Clean"/>
            </a:endParaRPr>
          </a:p>
        </p:txBody>
      </p:sp>
      <p:sp>
        <p:nvSpPr>
          <p:cNvPr id="89" name="Rounded Rectangle 88"/>
          <p:cNvSpPr>
            <a:spLocks noChangeAspect="1"/>
          </p:cNvSpPr>
          <p:nvPr/>
        </p:nvSpPr>
        <p:spPr>
          <a:xfrm>
            <a:off x="7386762" y="3832860"/>
            <a:ext cx="896812" cy="524832"/>
          </a:xfrm>
          <a:prstGeom prst="roundRect">
            <a:avLst>
              <a:gd name="adj" fmla="val 9065"/>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a:r>
              <a:rPr lang="en-US" sz="1100" dirty="0" smtClean="0">
                <a:solidFill>
                  <a:srgbClr val="000000"/>
                </a:solidFill>
                <a:latin typeface="Adobe Clean" pitchFamily="34" charset="0"/>
                <a:sym typeface="Gill Sans" charset="0"/>
              </a:rPr>
              <a:t>Solution templates</a:t>
            </a:r>
            <a:endParaRPr lang="en-US" sz="1100" dirty="0">
              <a:solidFill>
                <a:srgbClr val="000000"/>
              </a:solidFill>
              <a:latin typeface="Adobe Clean" pitchFamily="34" charset="0"/>
              <a:sym typeface="Gill Sans" charset="0"/>
            </a:endParaRPr>
          </a:p>
        </p:txBody>
      </p:sp>
      <p:sp>
        <p:nvSpPr>
          <p:cNvPr id="90" name="Rounded Rectangle 89"/>
          <p:cNvSpPr>
            <a:spLocks noChangeAspect="1"/>
          </p:cNvSpPr>
          <p:nvPr/>
        </p:nvSpPr>
        <p:spPr>
          <a:xfrm>
            <a:off x="7386762" y="3244853"/>
            <a:ext cx="896812" cy="524832"/>
          </a:xfrm>
          <a:prstGeom prst="roundRect">
            <a:avLst>
              <a:gd name="adj" fmla="val 9296"/>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a:r>
              <a:rPr lang="en-US" sz="1100" dirty="0" smtClean="0">
                <a:solidFill>
                  <a:srgbClr val="000000"/>
                </a:solidFill>
                <a:latin typeface="Adobe Clean" pitchFamily="34" charset="0"/>
                <a:sym typeface="Gill Sans" charset="0"/>
              </a:rPr>
              <a:t>Solution Guides</a:t>
            </a:r>
            <a:endParaRPr lang="en-US" sz="1100" dirty="0">
              <a:solidFill>
                <a:srgbClr val="000000"/>
              </a:solidFill>
              <a:latin typeface="Adobe Clean" pitchFamily="34" charset="0"/>
              <a:sym typeface="Gill Sans" charset="0"/>
            </a:endParaRPr>
          </a:p>
        </p:txBody>
      </p:sp>
      <p:sp>
        <p:nvSpPr>
          <p:cNvPr id="91" name="Rounded Rectangle 90"/>
          <p:cNvSpPr/>
          <p:nvPr/>
        </p:nvSpPr>
        <p:spPr>
          <a:xfrm>
            <a:off x="2266188" y="3506528"/>
            <a:ext cx="4953596" cy="359592"/>
          </a:xfrm>
          <a:prstGeom prst="roundRect">
            <a:avLst>
              <a:gd name="adj" fmla="val 7658"/>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defTabSz="457200"/>
            <a:r>
              <a:rPr lang="en-US" sz="1100" dirty="0" smtClean="0">
                <a:solidFill>
                  <a:srgbClr val="000000"/>
                </a:solidFill>
                <a:latin typeface="Adobe Clean" pitchFamily="34" charset="0"/>
                <a:sym typeface="Gill Sans" charset="0"/>
              </a:rPr>
              <a:t>Process Management</a:t>
            </a:r>
          </a:p>
        </p:txBody>
      </p:sp>
      <p:sp>
        <p:nvSpPr>
          <p:cNvPr id="92" name="Rounded Rectangle 91"/>
          <p:cNvSpPr>
            <a:spLocks noChangeAspect="1"/>
          </p:cNvSpPr>
          <p:nvPr/>
        </p:nvSpPr>
        <p:spPr>
          <a:xfrm>
            <a:off x="7386762" y="4428168"/>
            <a:ext cx="896812" cy="524832"/>
          </a:xfrm>
          <a:prstGeom prst="roundRect">
            <a:avLst>
              <a:gd name="adj" fmla="val 8139"/>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a:r>
              <a:rPr lang="en-US" sz="1100" dirty="0" smtClean="0">
                <a:solidFill>
                  <a:srgbClr val="000000"/>
                </a:solidFill>
                <a:latin typeface="Adobe Clean" pitchFamily="34" charset="0"/>
                <a:sym typeface="Gill Sans" charset="0"/>
              </a:rPr>
              <a:t>Building blocks</a:t>
            </a:r>
            <a:endParaRPr lang="en-US" sz="1100" dirty="0">
              <a:solidFill>
                <a:srgbClr val="000000"/>
              </a:solidFill>
              <a:latin typeface="Adobe Clean" pitchFamily="34" charset="0"/>
              <a:sym typeface="Gill Sans" charset="0"/>
            </a:endParaRPr>
          </a:p>
        </p:txBody>
      </p:sp>
      <p:pic>
        <p:nvPicPr>
          <p:cNvPr id="93" name="Picture 8" descr="C:\Documents and Settings\apacanza\Desktop\iStock_000006292669XSmall.jpg"/>
          <p:cNvPicPr>
            <a:picLocks noChangeAspect="1" noChangeArrowheads="1"/>
          </p:cNvPicPr>
          <p:nvPr/>
        </p:nvPicPr>
        <p:blipFill>
          <a:blip r:embed="rId7" cstate="print"/>
          <a:srcRect t="3302" b="27830"/>
          <a:stretch>
            <a:fillRect/>
          </a:stretch>
        </p:blipFill>
        <p:spPr bwMode="auto">
          <a:xfrm>
            <a:off x="7383777" y="-1003896"/>
            <a:ext cx="372913" cy="384772"/>
          </a:xfrm>
          <a:prstGeom prst="rect">
            <a:avLst/>
          </a:prstGeom>
          <a:noFill/>
          <a:effectLst>
            <a:outerShdw blurRad="50800" dist="38100" dir="2700000" algn="tl" rotWithShape="0">
              <a:prstClr val="black">
                <a:alpha val="40000"/>
              </a:prstClr>
            </a:outerShdw>
          </a:effectLst>
        </p:spPr>
      </p:pic>
      <p:pic>
        <p:nvPicPr>
          <p:cNvPr id="94" name="Picture 9" descr="C:\Documents and Settings\apacanza\Desktop\iStock_000003386071XSmall.jpg"/>
          <p:cNvPicPr>
            <a:picLocks noChangeAspect="1" noChangeArrowheads="1"/>
          </p:cNvPicPr>
          <p:nvPr/>
        </p:nvPicPr>
        <p:blipFill>
          <a:blip r:embed="rId8" cstate="print"/>
          <a:srcRect r="35882"/>
          <a:stretch>
            <a:fillRect/>
          </a:stretch>
        </p:blipFill>
        <p:spPr bwMode="auto">
          <a:xfrm>
            <a:off x="4001192" y="-1010245"/>
            <a:ext cx="362834" cy="395764"/>
          </a:xfrm>
          <a:prstGeom prst="rect">
            <a:avLst/>
          </a:prstGeom>
          <a:noFill/>
          <a:effectLst>
            <a:outerShdw blurRad="50800" dist="38100" dir="2700000" algn="tl" rotWithShape="0">
              <a:prstClr val="black">
                <a:alpha val="40000"/>
              </a:prstClr>
            </a:outerShdw>
          </a:effectLst>
        </p:spPr>
      </p:pic>
      <p:pic>
        <p:nvPicPr>
          <p:cNvPr id="95" name="Picture 10" descr="C:\Documents and Settings\apacanza\Desktop\iStock_000005318192XSmall.jpg"/>
          <p:cNvPicPr>
            <a:picLocks noChangeAspect="1" noChangeArrowheads="1"/>
          </p:cNvPicPr>
          <p:nvPr/>
        </p:nvPicPr>
        <p:blipFill>
          <a:blip r:embed="rId9" cstate="print"/>
          <a:srcRect l="28235" r="21765" b="21631"/>
          <a:stretch>
            <a:fillRect/>
          </a:stretch>
        </p:blipFill>
        <p:spPr bwMode="auto">
          <a:xfrm>
            <a:off x="3341370" y="-1011267"/>
            <a:ext cx="362834" cy="391484"/>
          </a:xfrm>
          <a:prstGeom prst="rect">
            <a:avLst/>
          </a:prstGeom>
          <a:noFill/>
          <a:effectLst>
            <a:outerShdw blurRad="50800" dist="38100" dir="2700000" algn="tl" rotWithShape="0">
              <a:prstClr val="black">
                <a:alpha val="40000"/>
              </a:prstClr>
            </a:outerShdw>
          </a:effectLst>
        </p:spPr>
      </p:pic>
      <p:pic>
        <p:nvPicPr>
          <p:cNvPr id="96" name="Picture 11" descr="C:\Documents and Settings\apacanza\Desktop\iStock_000005137582XSmall.jpg"/>
          <p:cNvPicPr>
            <a:picLocks noChangeAspect="1" noChangeArrowheads="1"/>
          </p:cNvPicPr>
          <p:nvPr/>
        </p:nvPicPr>
        <p:blipFill>
          <a:blip r:embed="rId10" cstate="print"/>
          <a:srcRect l="23529" r="12941"/>
          <a:stretch>
            <a:fillRect/>
          </a:stretch>
        </p:blipFill>
        <p:spPr bwMode="auto">
          <a:xfrm>
            <a:off x="6023754" y="-1011271"/>
            <a:ext cx="391631" cy="391487"/>
          </a:xfrm>
          <a:prstGeom prst="rect">
            <a:avLst/>
          </a:prstGeom>
          <a:noFill/>
          <a:effectLst>
            <a:outerShdw blurRad="50800" dist="38100" dir="2700000" algn="tl" rotWithShape="0">
              <a:prstClr val="black">
                <a:alpha val="40000"/>
              </a:prstClr>
            </a:outerShdw>
          </a:effectLst>
        </p:spPr>
      </p:pic>
      <p:pic>
        <p:nvPicPr>
          <p:cNvPr id="97" name="Picture 12" descr="C:\Documents and Settings\apacanza\Desktop\iStock_000003644536XSmall.jpg"/>
          <p:cNvPicPr>
            <a:picLocks noChangeAspect="1" noChangeArrowheads="1"/>
          </p:cNvPicPr>
          <p:nvPr/>
        </p:nvPicPr>
        <p:blipFill>
          <a:blip r:embed="rId11" cstate="print"/>
          <a:srcRect l="31647"/>
          <a:stretch>
            <a:fillRect/>
          </a:stretch>
        </p:blipFill>
        <p:spPr bwMode="auto">
          <a:xfrm>
            <a:off x="6715204" y="-1013166"/>
            <a:ext cx="370803" cy="393211"/>
          </a:xfrm>
          <a:prstGeom prst="rect">
            <a:avLst/>
          </a:prstGeom>
          <a:noFill/>
          <a:effectLst>
            <a:outerShdw blurRad="50800" dist="38100" dir="2700000" algn="tl" rotWithShape="0">
              <a:prstClr val="black">
                <a:alpha val="40000"/>
              </a:prstClr>
            </a:outerShdw>
          </a:effectLst>
        </p:spPr>
      </p:pic>
      <p:pic>
        <p:nvPicPr>
          <p:cNvPr id="98" name="Picture 13" descr="C:\Documents and Settings\apacanza\Desktop\iStock_000003504163XSmall.jpg"/>
          <p:cNvPicPr>
            <a:picLocks noChangeAspect="1" noChangeArrowheads="1"/>
          </p:cNvPicPr>
          <p:nvPr/>
        </p:nvPicPr>
        <p:blipFill>
          <a:blip r:embed="rId12" cstate="print"/>
          <a:srcRect l="34000"/>
          <a:stretch>
            <a:fillRect/>
          </a:stretch>
        </p:blipFill>
        <p:spPr bwMode="auto">
          <a:xfrm>
            <a:off x="5344030" y="-1004842"/>
            <a:ext cx="380955" cy="404730"/>
          </a:xfrm>
          <a:prstGeom prst="rect">
            <a:avLst/>
          </a:prstGeom>
          <a:noFill/>
          <a:effectLst>
            <a:outerShdw blurRad="50800" dist="38100" dir="2700000" algn="tl" rotWithShape="0">
              <a:prstClr val="black">
                <a:alpha val="40000"/>
              </a:prstClr>
            </a:outerShdw>
          </a:effectLst>
        </p:spPr>
      </p:pic>
      <p:sp>
        <p:nvSpPr>
          <p:cNvPr id="99" name="AutoShape 12"/>
          <p:cNvSpPr>
            <a:spLocks noChangeArrowheads="1"/>
          </p:cNvSpPr>
          <p:nvPr/>
        </p:nvSpPr>
        <p:spPr bwMode="auto">
          <a:xfrm>
            <a:off x="2217231" y="4437888"/>
            <a:ext cx="5066164" cy="581787"/>
          </a:xfrm>
          <a:prstGeom prst="roundRect">
            <a:avLst>
              <a:gd name="adj" fmla="val 6037"/>
            </a:avLst>
          </a:prstGeom>
          <a:gradFill rotWithShape="1">
            <a:gsLst>
              <a:gs pos="0">
                <a:srgbClr val="7999A4"/>
              </a:gs>
              <a:gs pos="100000">
                <a:srgbClr val="394D56"/>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defTabSz="457200"/>
            <a:endParaRPr lang="en-US" sz="1100">
              <a:latin typeface="Adobe Clean" pitchFamily="34" charset="0"/>
              <a:sym typeface="Gill Sans" charset="0"/>
            </a:endParaRPr>
          </a:p>
        </p:txBody>
      </p:sp>
      <p:pic>
        <p:nvPicPr>
          <p:cNvPr id="100" name="Picture 14" descr="C:\Documents and Settings\apacanza\Desktop\iStock_000000915346XSmall.jpg"/>
          <p:cNvPicPr>
            <a:picLocks noChangeAspect="1" noChangeArrowheads="1"/>
          </p:cNvPicPr>
          <p:nvPr/>
        </p:nvPicPr>
        <p:blipFill>
          <a:blip r:embed="rId13" cstate="print"/>
          <a:srcRect t="30699" b="4685"/>
          <a:stretch>
            <a:fillRect/>
          </a:stretch>
        </p:blipFill>
        <p:spPr bwMode="auto">
          <a:xfrm>
            <a:off x="4661014" y="-1012786"/>
            <a:ext cx="383951" cy="392866"/>
          </a:xfrm>
          <a:prstGeom prst="rect">
            <a:avLst/>
          </a:prstGeom>
          <a:noFill/>
          <a:effectLst>
            <a:outerShdw blurRad="50800" dist="38100" dir="2700000" algn="tl" rotWithShape="0">
              <a:prstClr val="black">
                <a:alpha val="40000"/>
              </a:prstClr>
            </a:outerShdw>
          </a:effectLst>
        </p:spPr>
      </p:pic>
      <p:sp>
        <p:nvSpPr>
          <p:cNvPr id="101" name="Rounded Rectangle 100"/>
          <p:cNvSpPr/>
          <p:nvPr/>
        </p:nvSpPr>
        <p:spPr>
          <a:xfrm>
            <a:off x="2263140" y="4500603"/>
            <a:ext cx="4962270" cy="453921"/>
          </a:xfrm>
          <a:prstGeom prst="roundRect">
            <a:avLst>
              <a:gd name="adj" fmla="val 7658"/>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defTabSz="457200"/>
            <a:r>
              <a:rPr lang="en-US" sz="1100" dirty="0" smtClean="0">
                <a:solidFill>
                  <a:srgbClr val="000000"/>
                </a:solidFill>
                <a:latin typeface="Adobe Clean" pitchFamily="34" charset="0"/>
                <a:sym typeface="Gill Sans" charset="0"/>
              </a:rPr>
              <a:t>Foundation</a:t>
            </a:r>
          </a:p>
        </p:txBody>
      </p:sp>
      <p:sp>
        <p:nvSpPr>
          <p:cNvPr id="102" name="Rounded Rectangle 101"/>
          <p:cNvSpPr/>
          <p:nvPr/>
        </p:nvSpPr>
        <p:spPr>
          <a:xfrm>
            <a:off x="2266188" y="3940307"/>
            <a:ext cx="4953596" cy="386330"/>
          </a:xfrm>
          <a:prstGeom prst="roundRect">
            <a:avLst>
              <a:gd name="adj" fmla="val 7658"/>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defTabSz="457200"/>
            <a:r>
              <a:rPr lang="en-US" sz="1100" dirty="0" smtClean="0">
                <a:solidFill>
                  <a:srgbClr val="000000"/>
                </a:solidFill>
                <a:latin typeface="Adobe Clean" pitchFamily="34" charset="0"/>
                <a:sym typeface="Gill Sans" charset="0"/>
              </a:rPr>
              <a:t>Content Services</a:t>
            </a:r>
          </a:p>
        </p:txBody>
      </p:sp>
      <p:grpSp>
        <p:nvGrpSpPr>
          <p:cNvPr id="3" name="Group 114"/>
          <p:cNvGrpSpPr/>
          <p:nvPr/>
        </p:nvGrpSpPr>
        <p:grpSpPr>
          <a:xfrm>
            <a:off x="3054350" y="1257299"/>
            <a:ext cx="5092700" cy="396875"/>
            <a:chOff x="3054350" y="1187776"/>
            <a:chExt cx="5092700" cy="437823"/>
          </a:xfrm>
        </p:grpSpPr>
        <p:sp>
          <p:nvSpPr>
            <p:cNvPr id="104" name="Rounded Rectangle 103"/>
            <p:cNvSpPr/>
            <p:nvPr/>
          </p:nvSpPr>
          <p:spPr>
            <a:xfrm>
              <a:off x="3054350" y="1187776"/>
              <a:ext cx="673100" cy="437823"/>
            </a:xfrm>
            <a:prstGeom prst="roundRect">
              <a:avLst>
                <a:gd name="adj" fmla="val 9310"/>
              </a:avLst>
            </a:prstGeom>
            <a:gradFill rotWithShape="1">
              <a:gsLst>
                <a:gs pos="0">
                  <a:srgbClr val="C0C0C0"/>
                </a:gs>
                <a:gs pos="100000">
                  <a:srgbClr val="C0C0C0">
                    <a:gamma/>
                    <a:shade val="76078"/>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a:r>
                <a:rPr lang="en-US" sz="1200" dirty="0" smtClean="0">
                  <a:latin typeface="Adobe Clean" pitchFamily="34" charset="0"/>
                  <a:sym typeface="Gill Sans" charset="0"/>
                </a:rPr>
                <a:t>Online</a:t>
              </a:r>
            </a:p>
          </p:txBody>
        </p:sp>
        <p:sp>
          <p:nvSpPr>
            <p:cNvPr id="105" name="Rounded Rectangle 104"/>
            <p:cNvSpPr/>
            <p:nvPr/>
          </p:nvSpPr>
          <p:spPr>
            <a:xfrm>
              <a:off x="3790950" y="1187776"/>
              <a:ext cx="673100" cy="437823"/>
            </a:xfrm>
            <a:prstGeom prst="roundRect">
              <a:avLst>
                <a:gd name="adj" fmla="val 9310"/>
              </a:avLst>
            </a:prstGeom>
            <a:gradFill rotWithShape="1">
              <a:gsLst>
                <a:gs pos="0">
                  <a:srgbClr val="C0C0C0"/>
                </a:gs>
                <a:gs pos="100000">
                  <a:srgbClr val="C0C0C0">
                    <a:gamma/>
                    <a:shade val="76078"/>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a:r>
                <a:rPr lang="en-US" sz="1200" dirty="0" smtClean="0">
                  <a:latin typeface="Adobe Clean" pitchFamily="34" charset="0"/>
                  <a:sym typeface="Gill Sans" charset="0"/>
                </a:rPr>
                <a:t>Call</a:t>
              </a:r>
              <a:br>
                <a:rPr lang="en-US" sz="1200" dirty="0" smtClean="0">
                  <a:latin typeface="Adobe Clean" pitchFamily="34" charset="0"/>
                  <a:sym typeface="Gill Sans" charset="0"/>
                </a:rPr>
              </a:br>
              <a:r>
                <a:rPr lang="en-US" sz="1200" dirty="0" smtClean="0">
                  <a:latin typeface="Adobe Clean" pitchFamily="34" charset="0"/>
                  <a:sym typeface="Gill Sans" charset="0"/>
                </a:rPr>
                <a:t>Center</a:t>
              </a:r>
            </a:p>
          </p:txBody>
        </p:sp>
        <p:sp>
          <p:nvSpPr>
            <p:cNvPr id="106" name="Rounded Rectangle 105"/>
            <p:cNvSpPr/>
            <p:nvPr/>
          </p:nvSpPr>
          <p:spPr>
            <a:xfrm>
              <a:off x="4527550" y="1187776"/>
              <a:ext cx="673100" cy="437823"/>
            </a:xfrm>
            <a:prstGeom prst="roundRect">
              <a:avLst>
                <a:gd name="adj" fmla="val 9310"/>
              </a:avLst>
            </a:prstGeom>
            <a:gradFill rotWithShape="1">
              <a:gsLst>
                <a:gs pos="0">
                  <a:srgbClr val="C0C0C0"/>
                </a:gs>
                <a:gs pos="100000">
                  <a:srgbClr val="C0C0C0">
                    <a:gamma/>
                    <a:shade val="76078"/>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a:r>
                <a:rPr lang="en-US" sz="1200" dirty="0" smtClean="0">
                  <a:latin typeface="Adobe Clean" pitchFamily="34" charset="0"/>
                  <a:sym typeface="Gill Sans" charset="0"/>
                </a:rPr>
                <a:t>Branch</a:t>
              </a:r>
            </a:p>
          </p:txBody>
        </p:sp>
        <p:sp>
          <p:nvSpPr>
            <p:cNvPr id="107" name="Rounded Rectangle 106"/>
            <p:cNvSpPr/>
            <p:nvPr/>
          </p:nvSpPr>
          <p:spPr>
            <a:xfrm>
              <a:off x="5264150" y="1187776"/>
              <a:ext cx="673100" cy="437823"/>
            </a:xfrm>
            <a:prstGeom prst="roundRect">
              <a:avLst>
                <a:gd name="adj" fmla="val 9310"/>
              </a:avLst>
            </a:prstGeom>
            <a:gradFill rotWithShape="1">
              <a:gsLst>
                <a:gs pos="0">
                  <a:srgbClr val="C0C0C0"/>
                </a:gs>
                <a:gs pos="100000">
                  <a:srgbClr val="C0C0C0">
                    <a:gamma/>
                    <a:shade val="76078"/>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a:r>
                <a:rPr lang="en-US" sz="1200" dirty="0" smtClean="0">
                  <a:latin typeface="Adobe Clean" pitchFamily="34" charset="0"/>
                  <a:sym typeface="Gill Sans" charset="0"/>
                </a:rPr>
                <a:t>Agent/ Field</a:t>
              </a:r>
            </a:p>
          </p:txBody>
        </p:sp>
        <p:sp>
          <p:nvSpPr>
            <p:cNvPr id="108" name="Rounded Rectangle 107"/>
            <p:cNvSpPr/>
            <p:nvPr/>
          </p:nvSpPr>
          <p:spPr>
            <a:xfrm>
              <a:off x="6000750" y="1187776"/>
              <a:ext cx="673100" cy="437823"/>
            </a:xfrm>
            <a:prstGeom prst="roundRect">
              <a:avLst>
                <a:gd name="adj" fmla="val 9310"/>
              </a:avLst>
            </a:prstGeom>
            <a:gradFill rotWithShape="1">
              <a:gsLst>
                <a:gs pos="0">
                  <a:srgbClr val="C0C0C0"/>
                </a:gs>
                <a:gs pos="100000">
                  <a:srgbClr val="C0C0C0">
                    <a:gamma/>
                    <a:shade val="76078"/>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a:r>
                <a:rPr lang="en-US" sz="1200" dirty="0" smtClean="0">
                  <a:latin typeface="Adobe Clean" pitchFamily="34" charset="0"/>
                  <a:sym typeface="Gill Sans" charset="0"/>
                </a:rPr>
                <a:t>Mail &amp;</a:t>
              </a:r>
              <a:br>
                <a:rPr lang="en-US" sz="1200" dirty="0" smtClean="0">
                  <a:latin typeface="Adobe Clean" pitchFamily="34" charset="0"/>
                  <a:sym typeface="Gill Sans" charset="0"/>
                </a:rPr>
              </a:br>
              <a:r>
                <a:rPr lang="en-US" sz="1200" dirty="0" smtClean="0">
                  <a:latin typeface="Adobe Clean" pitchFamily="34" charset="0"/>
                  <a:sym typeface="Gill Sans" charset="0"/>
                </a:rPr>
                <a:t>Fax</a:t>
              </a:r>
            </a:p>
          </p:txBody>
        </p:sp>
        <p:sp>
          <p:nvSpPr>
            <p:cNvPr id="109" name="Rounded Rectangle 108"/>
            <p:cNvSpPr/>
            <p:nvPr/>
          </p:nvSpPr>
          <p:spPr>
            <a:xfrm>
              <a:off x="6737350" y="1187776"/>
              <a:ext cx="673100" cy="437823"/>
            </a:xfrm>
            <a:prstGeom prst="roundRect">
              <a:avLst>
                <a:gd name="adj" fmla="val 9310"/>
              </a:avLst>
            </a:prstGeom>
            <a:gradFill rotWithShape="1">
              <a:gsLst>
                <a:gs pos="0">
                  <a:srgbClr val="C0C0C0"/>
                </a:gs>
                <a:gs pos="100000">
                  <a:srgbClr val="C0C0C0">
                    <a:gamma/>
                    <a:shade val="76078"/>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a:r>
                <a:rPr lang="en-US" sz="1200" dirty="0" smtClean="0">
                  <a:latin typeface="Adobe Clean" pitchFamily="34" charset="0"/>
                  <a:sym typeface="Gill Sans" charset="0"/>
                </a:rPr>
                <a:t>Email</a:t>
              </a:r>
            </a:p>
          </p:txBody>
        </p:sp>
        <p:sp>
          <p:nvSpPr>
            <p:cNvPr id="110" name="Rounded Rectangle 109"/>
            <p:cNvSpPr/>
            <p:nvPr/>
          </p:nvSpPr>
          <p:spPr>
            <a:xfrm>
              <a:off x="7473950" y="1187776"/>
              <a:ext cx="673100" cy="437823"/>
            </a:xfrm>
            <a:prstGeom prst="roundRect">
              <a:avLst>
                <a:gd name="adj" fmla="val 9310"/>
              </a:avLst>
            </a:prstGeom>
            <a:gradFill rotWithShape="1">
              <a:gsLst>
                <a:gs pos="0">
                  <a:srgbClr val="C0C0C0"/>
                </a:gs>
                <a:gs pos="100000">
                  <a:srgbClr val="C0C0C0">
                    <a:gamma/>
                    <a:shade val="76078"/>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a:r>
                <a:rPr lang="en-US" sz="1200" dirty="0" smtClean="0">
                  <a:latin typeface="Adobe Clean" pitchFamily="34" charset="0"/>
                  <a:sym typeface="Gill Sans" charset="0"/>
                </a:rPr>
                <a:t>Mobile</a:t>
              </a:r>
            </a:p>
          </p:txBody>
        </p:sp>
      </p:grpSp>
      <p:sp>
        <p:nvSpPr>
          <p:cNvPr id="111" name="TextBox 110"/>
          <p:cNvSpPr txBox="1"/>
          <p:nvPr/>
        </p:nvSpPr>
        <p:spPr>
          <a:xfrm>
            <a:off x="3778434" y="2391920"/>
            <a:ext cx="1570495" cy="307777"/>
          </a:xfrm>
          <a:prstGeom prst="rect">
            <a:avLst/>
          </a:prstGeom>
          <a:noFill/>
        </p:spPr>
        <p:txBody>
          <a:bodyPr wrap="none" rtlCol="0">
            <a:spAutoFit/>
          </a:bodyPr>
          <a:lstStyle/>
          <a:p>
            <a:r>
              <a:rPr lang="en-US" sz="1400" dirty="0" err="1" smtClean="0">
                <a:solidFill>
                  <a:srgbClr val="FFFFFF"/>
                </a:solidFill>
                <a:effectLst>
                  <a:outerShdw blurRad="50800" dist="38100" dir="2700000" algn="tl" rotWithShape="0">
                    <a:prstClr val="black">
                      <a:alpha val="40000"/>
                    </a:prstClr>
                  </a:outerShdw>
                </a:effectLst>
                <a:latin typeface="Adobe Clean" pitchFamily="34" charset="0"/>
                <a:cs typeface="Adobe Clean"/>
              </a:rPr>
              <a:t>LiveCycle</a:t>
            </a:r>
            <a:r>
              <a:rPr lang="en-US" sz="1400" dirty="0" smtClean="0">
                <a:solidFill>
                  <a:srgbClr val="FFFFFF"/>
                </a:solidFill>
                <a:effectLst>
                  <a:outerShdw blurRad="50800" dist="38100" dir="2700000" algn="tl" rotWithShape="0">
                    <a:prstClr val="black">
                      <a:alpha val="40000"/>
                    </a:prstClr>
                  </a:outerShdw>
                </a:effectLst>
                <a:latin typeface="Adobe Clean" pitchFamily="34" charset="0"/>
                <a:cs typeface="Adobe Clean"/>
              </a:rPr>
              <a:t> Services</a:t>
            </a:r>
            <a:endParaRPr lang="en-US" sz="1400" dirty="0">
              <a:solidFill>
                <a:srgbClr val="FFFFFF"/>
              </a:solidFill>
              <a:effectLst>
                <a:outerShdw blurRad="50800" dist="38100" dir="2700000" algn="tl" rotWithShape="0">
                  <a:prstClr val="black">
                    <a:alpha val="40000"/>
                  </a:prstClr>
                </a:outerShdw>
              </a:effectLst>
              <a:latin typeface="Adobe Clean" pitchFamily="34" charset="0"/>
              <a:cs typeface="Adobe Clean"/>
            </a:endParaRPr>
          </a:p>
        </p:txBody>
      </p:sp>
      <p:sp>
        <p:nvSpPr>
          <p:cNvPr id="112" name="Rounded Rectangle 111"/>
          <p:cNvSpPr/>
          <p:nvPr/>
        </p:nvSpPr>
        <p:spPr>
          <a:xfrm>
            <a:off x="811168" y="5319724"/>
            <a:ext cx="5006410" cy="909061"/>
          </a:xfrm>
          <a:prstGeom prst="roundRect">
            <a:avLst>
              <a:gd name="adj" fmla="val 4790"/>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defTabSz="457200"/>
            <a:endParaRPr lang="en-US" sz="1000" dirty="0">
              <a:solidFill>
                <a:srgbClr val="000000"/>
              </a:solidFill>
              <a:latin typeface="Adobe Clean" pitchFamily="34" charset="0"/>
              <a:sym typeface="Gill Sans" charset="0"/>
            </a:endParaRPr>
          </a:p>
        </p:txBody>
      </p:sp>
      <p:sp>
        <p:nvSpPr>
          <p:cNvPr id="113" name="AutoShape 88"/>
          <p:cNvSpPr>
            <a:spLocks noChangeArrowheads="1"/>
          </p:cNvSpPr>
          <p:nvPr/>
        </p:nvSpPr>
        <p:spPr bwMode="auto">
          <a:xfrm>
            <a:off x="5115012" y="5638012"/>
            <a:ext cx="569251" cy="533453"/>
          </a:xfrm>
          <a:prstGeom prst="can">
            <a:avLst>
              <a:gd name="adj" fmla="val 25000"/>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eaLnBrk="0" fontAlgn="base" hangingPunct="0">
              <a:spcBef>
                <a:spcPct val="0"/>
              </a:spcBef>
              <a:spcAft>
                <a:spcPct val="0"/>
              </a:spcAft>
              <a:defRPr/>
            </a:pPr>
            <a:r>
              <a:rPr lang="en-US" sz="900" dirty="0" smtClean="0">
                <a:solidFill>
                  <a:srgbClr val="000000"/>
                </a:solidFill>
                <a:latin typeface="Adobe Clean" pitchFamily="34" charset="0"/>
              </a:rPr>
              <a:t>Legacy Systems</a:t>
            </a:r>
            <a:endParaRPr lang="en-US" sz="900" dirty="0">
              <a:solidFill>
                <a:srgbClr val="000000"/>
              </a:solidFill>
              <a:latin typeface="Adobe Clean" pitchFamily="34" charset="0"/>
            </a:endParaRPr>
          </a:p>
        </p:txBody>
      </p:sp>
      <p:sp>
        <p:nvSpPr>
          <p:cNvPr id="114" name="Rectangle 113"/>
          <p:cNvSpPr/>
          <p:nvPr/>
        </p:nvSpPr>
        <p:spPr>
          <a:xfrm>
            <a:off x="1943620" y="5382270"/>
            <a:ext cx="2693195" cy="276999"/>
          </a:xfrm>
          <a:prstGeom prst="rect">
            <a:avLst/>
          </a:prstGeom>
        </p:spPr>
        <p:txBody>
          <a:bodyPr wrap="none">
            <a:spAutoFit/>
          </a:bodyPr>
          <a:lstStyle/>
          <a:p>
            <a:pPr algn="ctr" fontAlgn="base">
              <a:spcBef>
                <a:spcPct val="0"/>
              </a:spcBef>
              <a:spcAft>
                <a:spcPct val="0"/>
              </a:spcAft>
            </a:pPr>
            <a:r>
              <a:rPr lang="en-US" sz="1200" b="1" dirty="0" smtClean="0">
                <a:solidFill>
                  <a:srgbClr val="000000"/>
                </a:solidFill>
                <a:latin typeface="Adobe Clean" pitchFamily="34" charset="0"/>
              </a:rPr>
              <a:t>EXISTING APPLICATIONS &amp; SYSTEMS</a:t>
            </a:r>
            <a:endParaRPr lang="en-US" sz="1200" b="1" dirty="0">
              <a:solidFill>
                <a:srgbClr val="000000"/>
              </a:solidFill>
              <a:latin typeface="Adobe Clean" pitchFamily="34" charset="0"/>
            </a:endParaRPr>
          </a:p>
        </p:txBody>
      </p:sp>
      <p:sp>
        <p:nvSpPr>
          <p:cNvPr id="115" name="AutoShape 88"/>
          <p:cNvSpPr>
            <a:spLocks noChangeArrowheads="1"/>
          </p:cNvSpPr>
          <p:nvPr/>
        </p:nvSpPr>
        <p:spPr bwMode="auto">
          <a:xfrm>
            <a:off x="4280160" y="5638012"/>
            <a:ext cx="569251" cy="533453"/>
          </a:xfrm>
          <a:prstGeom prst="can">
            <a:avLst>
              <a:gd name="adj" fmla="val 25000"/>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eaLnBrk="0" fontAlgn="base" hangingPunct="0">
              <a:spcBef>
                <a:spcPct val="0"/>
              </a:spcBef>
              <a:spcAft>
                <a:spcPct val="0"/>
              </a:spcAft>
              <a:defRPr/>
            </a:pPr>
            <a:r>
              <a:rPr lang="en-US" sz="900" dirty="0" smtClean="0">
                <a:solidFill>
                  <a:srgbClr val="000000"/>
                </a:solidFill>
                <a:latin typeface="Adobe Clean" pitchFamily="34" charset="0"/>
              </a:rPr>
              <a:t>Enterprise Information Systems</a:t>
            </a:r>
            <a:endParaRPr lang="en-US" sz="900" dirty="0">
              <a:solidFill>
                <a:srgbClr val="000000"/>
              </a:solidFill>
              <a:latin typeface="Adobe Clean" pitchFamily="34" charset="0"/>
            </a:endParaRPr>
          </a:p>
        </p:txBody>
      </p:sp>
      <p:sp>
        <p:nvSpPr>
          <p:cNvPr id="116" name="AutoShape 88"/>
          <p:cNvSpPr>
            <a:spLocks noChangeArrowheads="1"/>
          </p:cNvSpPr>
          <p:nvPr/>
        </p:nvSpPr>
        <p:spPr bwMode="auto">
          <a:xfrm>
            <a:off x="3445308" y="5638012"/>
            <a:ext cx="569251" cy="533453"/>
          </a:xfrm>
          <a:prstGeom prst="can">
            <a:avLst>
              <a:gd name="adj" fmla="val 25000"/>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eaLnBrk="0" fontAlgn="base" hangingPunct="0">
              <a:spcBef>
                <a:spcPct val="0"/>
              </a:spcBef>
              <a:spcAft>
                <a:spcPct val="0"/>
              </a:spcAft>
              <a:defRPr/>
            </a:pPr>
            <a:r>
              <a:rPr lang="en-US" sz="900" dirty="0" smtClean="0">
                <a:solidFill>
                  <a:srgbClr val="000000"/>
                </a:solidFill>
                <a:latin typeface="Adobe Clean" pitchFamily="34" charset="0"/>
              </a:rPr>
              <a:t>Databases</a:t>
            </a:r>
            <a:endParaRPr lang="en-US" sz="900" dirty="0">
              <a:solidFill>
                <a:srgbClr val="000000"/>
              </a:solidFill>
              <a:latin typeface="Adobe Clean" pitchFamily="34" charset="0"/>
            </a:endParaRPr>
          </a:p>
        </p:txBody>
      </p:sp>
      <p:sp>
        <p:nvSpPr>
          <p:cNvPr id="117" name="AutoShape 88"/>
          <p:cNvSpPr>
            <a:spLocks noChangeArrowheads="1"/>
          </p:cNvSpPr>
          <p:nvPr/>
        </p:nvSpPr>
        <p:spPr bwMode="auto">
          <a:xfrm>
            <a:off x="2610456" y="5638012"/>
            <a:ext cx="569251" cy="533453"/>
          </a:xfrm>
          <a:prstGeom prst="can">
            <a:avLst>
              <a:gd name="adj" fmla="val 25000"/>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eaLnBrk="0" fontAlgn="base" hangingPunct="0">
              <a:spcBef>
                <a:spcPct val="0"/>
              </a:spcBef>
              <a:spcAft>
                <a:spcPct val="0"/>
              </a:spcAft>
              <a:defRPr/>
            </a:pPr>
            <a:r>
              <a:rPr lang="en-US" sz="900" dirty="0" smtClean="0">
                <a:solidFill>
                  <a:srgbClr val="000000"/>
                </a:solidFill>
                <a:latin typeface="Adobe Clean" pitchFamily="34" charset="0"/>
              </a:rPr>
              <a:t>Directories</a:t>
            </a:r>
            <a:endParaRPr lang="en-US" sz="900" dirty="0">
              <a:solidFill>
                <a:srgbClr val="000000"/>
              </a:solidFill>
              <a:latin typeface="Adobe Clean" pitchFamily="34" charset="0"/>
            </a:endParaRPr>
          </a:p>
        </p:txBody>
      </p:sp>
      <p:sp>
        <p:nvSpPr>
          <p:cNvPr id="118" name="AutoShape 88"/>
          <p:cNvSpPr>
            <a:spLocks noChangeArrowheads="1"/>
          </p:cNvSpPr>
          <p:nvPr/>
        </p:nvSpPr>
        <p:spPr bwMode="auto">
          <a:xfrm>
            <a:off x="1775604" y="5638012"/>
            <a:ext cx="569251" cy="533453"/>
          </a:xfrm>
          <a:prstGeom prst="can">
            <a:avLst>
              <a:gd name="adj" fmla="val 25000"/>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eaLnBrk="0" fontAlgn="base" hangingPunct="0">
              <a:spcBef>
                <a:spcPct val="0"/>
              </a:spcBef>
              <a:spcAft>
                <a:spcPct val="0"/>
              </a:spcAft>
              <a:defRPr/>
            </a:pPr>
            <a:r>
              <a:rPr lang="en-US" sz="900" dirty="0" smtClean="0">
                <a:solidFill>
                  <a:srgbClr val="000000"/>
                </a:solidFill>
                <a:latin typeface="Adobe Clean" pitchFamily="34" charset="0"/>
              </a:rPr>
              <a:t>Message Queues</a:t>
            </a:r>
            <a:endParaRPr lang="en-US" sz="900" dirty="0">
              <a:solidFill>
                <a:srgbClr val="000000"/>
              </a:solidFill>
              <a:latin typeface="Adobe Clean" pitchFamily="34" charset="0"/>
            </a:endParaRPr>
          </a:p>
        </p:txBody>
      </p:sp>
      <p:sp>
        <p:nvSpPr>
          <p:cNvPr id="119" name="AutoShape 88"/>
          <p:cNvSpPr>
            <a:spLocks noChangeArrowheads="1"/>
          </p:cNvSpPr>
          <p:nvPr/>
        </p:nvSpPr>
        <p:spPr bwMode="auto">
          <a:xfrm>
            <a:off x="940752" y="5638012"/>
            <a:ext cx="569251" cy="533453"/>
          </a:xfrm>
          <a:prstGeom prst="can">
            <a:avLst>
              <a:gd name="adj" fmla="val 25000"/>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eaLnBrk="0" fontAlgn="base" hangingPunct="0">
              <a:spcBef>
                <a:spcPct val="0"/>
              </a:spcBef>
              <a:spcAft>
                <a:spcPct val="0"/>
              </a:spcAft>
              <a:defRPr/>
            </a:pPr>
            <a:r>
              <a:rPr lang="en-US" sz="900" dirty="0" smtClean="0">
                <a:solidFill>
                  <a:srgbClr val="000000"/>
                </a:solidFill>
                <a:latin typeface="Adobe Clean" pitchFamily="34" charset="0"/>
              </a:rPr>
              <a:t>ECM Repository</a:t>
            </a:r>
            <a:endParaRPr lang="en-US" sz="900" dirty="0">
              <a:solidFill>
                <a:srgbClr val="000000"/>
              </a:solidFill>
              <a:latin typeface="Adobe Clean" pitchFamily="34" charset="0"/>
            </a:endParaRPr>
          </a:p>
        </p:txBody>
      </p:sp>
      <p:pic>
        <p:nvPicPr>
          <p:cNvPr id="120" name="Picture 119" descr="twoclouds_v02.png"/>
          <p:cNvPicPr>
            <a:picLocks noChangeAspect="1"/>
          </p:cNvPicPr>
          <p:nvPr/>
        </p:nvPicPr>
        <p:blipFill>
          <a:blip r:embed="rId14" cstate="print"/>
          <a:srcRect l="62465" b="17737"/>
          <a:stretch>
            <a:fillRect/>
          </a:stretch>
        </p:blipFill>
        <p:spPr>
          <a:xfrm>
            <a:off x="5871844" y="4958080"/>
            <a:ext cx="2418297" cy="1295400"/>
          </a:xfrm>
          <a:prstGeom prst="rect">
            <a:avLst/>
          </a:prstGeom>
        </p:spPr>
      </p:pic>
      <p:grpSp>
        <p:nvGrpSpPr>
          <p:cNvPr id="4" name="Group 95"/>
          <p:cNvGrpSpPr/>
          <p:nvPr/>
        </p:nvGrpSpPr>
        <p:grpSpPr>
          <a:xfrm>
            <a:off x="2628153" y="4972994"/>
            <a:ext cx="4019916" cy="336804"/>
            <a:chOff x="2982864" y="4847947"/>
            <a:chExt cx="3891379" cy="496889"/>
          </a:xfrm>
        </p:grpSpPr>
        <p:cxnSp>
          <p:nvCxnSpPr>
            <p:cNvPr id="122" name="Straight Arrow Connector 121"/>
            <p:cNvCxnSpPr/>
            <p:nvPr/>
          </p:nvCxnSpPr>
          <p:spPr>
            <a:xfrm rot="5400000" flipH="1" flipV="1">
              <a:off x="2745299" y="5105683"/>
              <a:ext cx="476718" cy="1588"/>
            </a:xfrm>
            <a:prstGeom prst="straightConnector1">
              <a:avLst/>
            </a:prstGeom>
            <a:ln w="28575">
              <a:solidFill>
                <a:schemeClr val="tx2">
                  <a:lumMod val="65000"/>
                  <a:lumOff val="35000"/>
                </a:schemeClr>
              </a:solidFill>
              <a:headEnd type="arrow" w="med" len="med"/>
              <a:tailEnd type="arrow"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rot="5400000" flipH="1" flipV="1">
              <a:off x="6635090" y="5085512"/>
              <a:ext cx="476718" cy="1588"/>
            </a:xfrm>
            <a:prstGeom prst="straightConnector1">
              <a:avLst/>
            </a:prstGeom>
            <a:ln w="28575">
              <a:solidFill>
                <a:schemeClr val="tx2">
                  <a:lumMod val="65000"/>
                  <a:lumOff val="35000"/>
                </a:schemeClr>
              </a:solidFill>
              <a:headEnd type="arrow" w="med" len="med"/>
              <a:tailEnd type="arrow"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24" name="Rectangle 123"/>
          <p:cNvSpPr/>
          <p:nvPr/>
        </p:nvSpPr>
        <p:spPr>
          <a:xfrm>
            <a:off x="6530927" y="5524582"/>
            <a:ext cx="1211487" cy="276999"/>
          </a:xfrm>
          <a:prstGeom prst="rect">
            <a:avLst/>
          </a:prstGeom>
        </p:spPr>
        <p:txBody>
          <a:bodyPr wrap="none">
            <a:spAutoFit/>
          </a:bodyPr>
          <a:lstStyle/>
          <a:p>
            <a:pPr algn="ctr" fontAlgn="base">
              <a:spcBef>
                <a:spcPct val="0"/>
              </a:spcBef>
              <a:spcAft>
                <a:spcPct val="0"/>
              </a:spcAft>
            </a:pPr>
            <a:r>
              <a:rPr lang="en-US" sz="1200" b="1" dirty="0">
                <a:solidFill>
                  <a:srgbClr val="000000"/>
                </a:solidFill>
                <a:latin typeface="Adobe Clean" pitchFamily="34" charset="0"/>
              </a:rPr>
              <a:t>PUBLIC CLOUD</a:t>
            </a:r>
          </a:p>
        </p:txBody>
      </p:sp>
      <p:sp>
        <p:nvSpPr>
          <p:cNvPr id="125" name="Rectangle 124"/>
          <p:cNvSpPr/>
          <p:nvPr/>
        </p:nvSpPr>
        <p:spPr>
          <a:xfrm>
            <a:off x="6723418" y="5910063"/>
            <a:ext cx="826508" cy="307777"/>
          </a:xfrm>
          <a:prstGeom prst="rect">
            <a:avLst/>
          </a:prstGeom>
        </p:spPr>
        <p:txBody>
          <a:bodyPr wrap="none">
            <a:spAutoFit/>
          </a:bodyPr>
          <a:lstStyle/>
          <a:p>
            <a:pPr algn="ctr" fontAlgn="base">
              <a:spcBef>
                <a:spcPct val="0"/>
              </a:spcBef>
              <a:spcAft>
                <a:spcPct val="0"/>
              </a:spcAft>
            </a:pPr>
            <a:r>
              <a:rPr lang="en-US" sz="1400" dirty="0">
                <a:solidFill>
                  <a:srgbClr val="000000"/>
                </a:solidFill>
                <a:latin typeface="Adobe Clean" pitchFamily="34" charset="0"/>
              </a:rPr>
              <a:t>Services</a:t>
            </a:r>
          </a:p>
        </p:txBody>
      </p:sp>
      <p:grpSp>
        <p:nvGrpSpPr>
          <p:cNvPr id="5" name="Group 88"/>
          <p:cNvGrpSpPr/>
          <p:nvPr/>
        </p:nvGrpSpPr>
        <p:grpSpPr>
          <a:xfrm>
            <a:off x="4770783" y="2717949"/>
            <a:ext cx="2480808" cy="701112"/>
            <a:chOff x="4770783" y="2717949"/>
            <a:chExt cx="2480808" cy="701112"/>
          </a:xfrm>
        </p:grpSpPr>
        <p:sp>
          <p:nvSpPr>
            <p:cNvPr id="127" name="Rounded Rectangle 126"/>
            <p:cNvSpPr/>
            <p:nvPr/>
          </p:nvSpPr>
          <p:spPr>
            <a:xfrm>
              <a:off x="4770783" y="2898830"/>
              <a:ext cx="2480808" cy="520231"/>
            </a:xfrm>
            <a:prstGeom prst="roundRect">
              <a:avLst>
                <a:gd name="adj" fmla="val 4880"/>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b"/>
            <a:lstStyle/>
            <a:p>
              <a:pPr algn="ctr" defTabSz="457200"/>
              <a:r>
                <a:rPr lang="en-US" sz="1100" dirty="0" smtClean="0">
                  <a:solidFill>
                    <a:srgbClr val="000000"/>
                  </a:solidFill>
                  <a:latin typeface="Adobe Clean" pitchFamily="34" charset="0"/>
                  <a:sym typeface="Gill Sans" charset="0"/>
                </a:rPr>
                <a:t>Document Services</a:t>
              </a:r>
            </a:p>
          </p:txBody>
        </p:sp>
        <p:sp>
          <p:nvSpPr>
            <p:cNvPr id="128" name="Rounded Rectangle 127"/>
            <p:cNvSpPr/>
            <p:nvPr/>
          </p:nvSpPr>
          <p:spPr>
            <a:xfrm>
              <a:off x="4826442" y="2717949"/>
              <a:ext cx="658204" cy="478793"/>
            </a:xfrm>
            <a:prstGeom prst="roundRect">
              <a:avLst>
                <a:gd name="adj" fmla="val 4880"/>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defTabSz="457200"/>
              <a:r>
                <a:rPr lang="en-US" sz="1100" dirty="0" smtClean="0">
                  <a:solidFill>
                    <a:srgbClr val="000000"/>
                  </a:solidFill>
                  <a:latin typeface="Adobe Clean" pitchFamily="34" charset="0"/>
                  <a:sym typeface="Gill Sans" charset="0"/>
                </a:rPr>
                <a:t>Data </a:t>
              </a:r>
            </a:p>
            <a:p>
              <a:pPr algn="ctr" defTabSz="457200"/>
              <a:r>
                <a:rPr lang="en-US" sz="1100" dirty="0" smtClean="0">
                  <a:solidFill>
                    <a:srgbClr val="000000"/>
                  </a:solidFill>
                  <a:latin typeface="Adobe Clean" pitchFamily="34" charset="0"/>
                  <a:sym typeface="Gill Sans" charset="0"/>
                </a:rPr>
                <a:t>Capture</a:t>
              </a:r>
            </a:p>
          </p:txBody>
        </p:sp>
        <p:sp>
          <p:nvSpPr>
            <p:cNvPr id="129" name="Rounded Rectangle 128"/>
            <p:cNvSpPr/>
            <p:nvPr/>
          </p:nvSpPr>
          <p:spPr>
            <a:xfrm>
              <a:off x="5543010" y="2721273"/>
              <a:ext cx="807376" cy="478793"/>
            </a:xfrm>
            <a:prstGeom prst="roundRect">
              <a:avLst>
                <a:gd name="adj" fmla="val 4880"/>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defTabSz="457200"/>
              <a:r>
                <a:rPr lang="en-US" sz="1100" dirty="0" smtClean="0">
                  <a:solidFill>
                    <a:srgbClr val="000000"/>
                  </a:solidFill>
                  <a:latin typeface="Adobe Clean" pitchFamily="34" charset="0"/>
                  <a:sym typeface="Gill Sans" charset="0"/>
                </a:rPr>
                <a:t>Information Assurance</a:t>
              </a:r>
            </a:p>
          </p:txBody>
        </p:sp>
        <p:sp>
          <p:nvSpPr>
            <p:cNvPr id="130" name="Rounded Rectangle 129"/>
            <p:cNvSpPr/>
            <p:nvPr/>
          </p:nvSpPr>
          <p:spPr>
            <a:xfrm>
              <a:off x="6400799" y="2724597"/>
              <a:ext cx="807376" cy="478793"/>
            </a:xfrm>
            <a:prstGeom prst="roundRect">
              <a:avLst>
                <a:gd name="adj" fmla="val 4880"/>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defTabSz="457200"/>
              <a:r>
                <a:rPr lang="en-US" sz="1100" dirty="0" smtClean="0">
                  <a:solidFill>
                    <a:srgbClr val="000000"/>
                  </a:solidFill>
                  <a:latin typeface="Adobe Clean" pitchFamily="34" charset="0"/>
                  <a:sym typeface="Gill Sans" charset="0"/>
                </a:rPr>
                <a:t>Document </a:t>
              </a:r>
            </a:p>
            <a:p>
              <a:pPr algn="ctr" defTabSz="457200"/>
              <a:r>
                <a:rPr lang="en-US" sz="1100" dirty="0" smtClean="0">
                  <a:solidFill>
                    <a:srgbClr val="000000"/>
                  </a:solidFill>
                  <a:latin typeface="Adobe Clean" pitchFamily="34" charset="0"/>
                  <a:sym typeface="Gill Sans" charset="0"/>
                </a:rPr>
                <a:t>Output</a:t>
              </a:r>
            </a:p>
          </p:txBody>
        </p:sp>
      </p:grpSp>
      <p:grpSp>
        <p:nvGrpSpPr>
          <p:cNvPr id="6" name="Group 87"/>
          <p:cNvGrpSpPr/>
          <p:nvPr/>
        </p:nvGrpSpPr>
        <p:grpSpPr>
          <a:xfrm>
            <a:off x="2266122" y="2719280"/>
            <a:ext cx="2441050" cy="691830"/>
            <a:chOff x="2266122" y="2719280"/>
            <a:chExt cx="2441050" cy="691830"/>
          </a:xfrm>
        </p:grpSpPr>
        <p:sp>
          <p:nvSpPr>
            <p:cNvPr id="132" name="Rounded Rectangle 131"/>
            <p:cNvSpPr/>
            <p:nvPr/>
          </p:nvSpPr>
          <p:spPr>
            <a:xfrm>
              <a:off x="2266122" y="2897498"/>
              <a:ext cx="2441050" cy="513612"/>
            </a:xfrm>
            <a:prstGeom prst="roundRect">
              <a:avLst>
                <a:gd name="adj" fmla="val 4880"/>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b"/>
            <a:lstStyle/>
            <a:p>
              <a:pPr algn="ctr" defTabSz="457200"/>
              <a:r>
                <a:rPr lang="en-US" sz="1100" dirty="0" smtClean="0">
                  <a:solidFill>
                    <a:srgbClr val="000000"/>
                  </a:solidFill>
                  <a:latin typeface="Adobe Clean" pitchFamily="34" charset="0"/>
                  <a:sym typeface="Gill Sans" charset="0"/>
                </a:rPr>
                <a:t>Enterprise RIA Services</a:t>
              </a:r>
            </a:p>
          </p:txBody>
        </p:sp>
        <p:sp>
          <p:nvSpPr>
            <p:cNvPr id="133" name="Rounded Rectangle 132"/>
            <p:cNvSpPr/>
            <p:nvPr/>
          </p:nvSpPr>
          <p:spPr>
            <a:xfrm>
              <a:off x="2305876" y="2719280"/>
              <a:ext cx="1143000" cy="478793"/>
            </a:xfrm>
            <a:prstGeom prst="roundRect">
              <a:avLst>
                <a:gd name="adj" fmla="val 4880"/>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defTabSz="457200"/>
              <a:r>
                <a:rPr lang="en-US" sz="1100" dirty="0" smtClean="0">
                  <a:solidFill>
                    <a:srgbClr val="000000"/>
                  </a:solidFill>
                  <a:latin typeface="Adobe Clean" pitchFamily="34" charset="0"/>
                  <a:sym typeface="Gill Sans" charset="0"/>
                </a:rPr>
                <a:t>RIA Core</a:t>
              </a:r>
            </a:p>
          </p:txBody>
        </p:sp>
        <p:sp>
          <p:nvSpPr>
            <p:cNvPr id="134" name="Rounded Rectangle 133"/>
            <p:cNvSpPr/>
            <p:nvPr/>
          </p:nvSpPr>
          <p:spPr>
            <a:xfrm>
              <a:off x="3510955" y="2725928"/>
              <a:ext cx="1143000" cy="478793"/>
            </a:xfrm>
            <a:prstGeom prst="roundRect">
              <a:avLst>
                <a:gd name="adj" fmla="val 4880"/>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defTabSz="457200"/>
              <a:r>
                <a:rPr lang="en-US" sz="1100" dirty="0" smtClean="0">
                  <a:solidFill>
                    <a:srgbClr val="000000"/>
                  </a:solidFill>
                  <a:latin typeface="Adobe Clean" pitchFamily="34" charset="0"/>
                  <a:sym typeface="Gill Sans" charset="0"/>
                </a:rPr>
                <a:t>Mosaic</a:t>
              </a:r>
            </a:p>
          </p:txBody>
        </p:sp>
      </p:grpSp>
      <p:pic>
        <p:nvPicPr>
          <p:cNvPr id="135" name="Picture 2" descr="C:\Documents and Settings\apacanza\Desktop\safari-logo.png"/>
          <p:cNvPicPr>
            <a:picLocks noChangeAspect="1" noChangeArrowheads="1"/>
          </p:cNvPicPr>
          <p:nvPr/>
        </p:nvPicPr>
        <p:blipFill>
          <a:blip r:embed="rId15" cstate="print">
            <a:clrChange>
              <a:clrFrom>
                <a:srgbClr val="FFFFFF"/>
              </a:clrFrom>
              <a:clrTo>
                <a:srgbClr val="FFFFFF">
                  <a:alpha val="0"/>
                </a:srgbClr>
              </a:clrTo>
            </a:clrChange>
          </a:blip>
          <a:srcRect/>
          <a:stretch>
            <a:fillRect/>
          </a:stretch>
        </p:blipFill>
        <p:spPr bwMode="auto">
          <a:xfrm>
            <a:off x="6605004" y="1822067"/>
            <a:ext cx="295275" cy="334274"/>
          </a:xfrm>
          <a:prstGeom prst="rect">
            <a:avLst/>
          </a:prstGeom>
          <a:noFill/>
          <a:effectLst>
            <a:outerShdw blurRad="50800" dist="38100" dir="2700000" algn="tl" rotWithShape="0">
              <a:prstClr val="black">
                <a:alpha val="40000"/>
              </a:prstClr>
            </a:outerShdw>
          </a:effectLst>
        </p:spPr>
      </p:pic>
      <p:pic>
        <p:nvPicPr>
          <p:cNvPr id="136" name="Picture 4" descr="C:\Documents and Settings\apacanza\Desktop\firefox-logo.png"/>
          <p:cNvPicPr>
            <a:picLocks noChangeAspect="1" noChangeArrowheads="1"/>
          </p:cNvPicPr>
          <p:nvPr/>
        </p:nvPicPr>
        <p:blipFill>
          <a:blip r:embed="rId16" cstate="print">
            <a:clrChange>
              <a:clrFrom>
                <a:srgbClr val="FFFFFF"/>
              </a:clrFrom>
              <a:clrTo>
                <a:srgbClr val="FFFFFF">
                  <a:alpha val="0"/>
                </a:srgbClr>
              </a:clrTo>
            </a:clrChange>
          </a:blip>
          <a:srcRect/>
          <a:stretch>
            <a:fillRect/>
          </a:stretch>
        </p:blipFill>
        <p:spPr bwMode="auto">
          <a:xfrm>
            <a:off x="5952529" y="1859892"/>
            <a:ext cx="291665" cy="288079"/>
          </a:xfrm>
          <a:prstGeom prst="rect">
            <a:avLst/>
          </a:prstGeom>
          <a:noFill/>
          <a:effectLst>
            <a:outerShdw blurRad="50800" dist="38100" dir="2700000" algn="tl" rotWithShape="0">
              <a:prstClr val="black">
                <a:alpha val="40000"/>
              </a:prstClr>
            </a:outerShdw>
          </a:effectLst>
        </p:spPr>
      </p:pic>
      <p:pic>
        <p:nvPicPr>
          <p:cNvPr id="137" name="Picture 5" descr="C:\Documents and Settings\apacanza\Desktop\ie-logo.png"/>
          <p:cNvPicPr>
            <a:picLocks noChangeAspect="1" noChangeArrowheads="1"/>
          </p:cNvPicPr>
          <p:nvPr/>
        </p:nvPicPr>
        <p:blipFill>
          <a:blip r:embed="rId17" cstate="print"/>
          <a:srcRect/>
          <a:stretch>
            <a:fillRect/>
          </a:stretch>
        </p:blipFill>
        <p:spPr bwMode="auto">
          <a:xfrm>
            <a:off x="5251711" y="1838786"/>
            <a:ext cx="340008" cy="340008"/>
          </a:xfrm>
          <a:prstGeom prst="rect">
            <a:avLst/>
          </a:prstGeom>
          <a:noFill/>
          <a:effectLst>
            <a:outerShdw blurRad="50800" dist="38100" dir="2700000" algn="tl" rotWithShape="0">
              <a:prstClr val="black">
                <a:alpha val="40000"/>
              </a:prstClr>
            </a:outerShdw>
          </a:effectLst>
        </p:spPr>
      </p:pic>
      <p:pic>
        <p:nvPicPr>
          <p:cNvPr id="138" name="Picture 6" descr="C:\Documents and Settings\apacanza\My Documents\!!work\assets\adobe\flash_platform_signature_reversed_png\flash_platform_signature_reversed_png.png"/>
          <p:cNvPicPr>
            <a:picLocks noChangeAspect="1" noChangeArrowheads="1"/>
          </p:cNvPicPr>
          <p:nvPr/>
        </p:nvPicPr>
        <p:blipFill>
          <a:blip r:embed="rId18" cstate="print"/>
          <a:srcRect l="67679" b="26708"/>
          <a:stretch>
            <a:fillRect/>
          </a:stretch>
        </p:blipFill>
        <p:spPr bwMode="auto">
          <a:xfrm>
            <a:off x="3944686" y="1856964"/>
            <a:ext cx="297369" cy="295283"/>
          </a:xfrm>
          <a:prstGeom prst="rect">
            <a:avLst/>
          </a:prstGeom>
          <a:noFill/>
          <a:effectLst>
            <a:outerShdw blurRad="50800" dist="38100" dir="2700000" algn="tl" rotWithShape="0">
              <a:prstClr val="black">
                <a:alpha val="40000"/>
              </a:prstClr>
            </a:outerShdw>
          </a:effectLst>
        </p:spPr>
      </p:pic>
      <p:pic>
        <p:nvPicPr>
          <p:cNvPr id="139" name="Picture 6" descr="C:\Documents and Settings\apacanza\My Documents\!!work\assets\adobe\flash_platform_signature_reversed_png\flash_platform_signature_reversed_png.png"/>
          <p:cNvPicPr>
            <a:picLocks noChangeAspect="1" noChangeArrowheads="1"/>
          </p:cNvPicPr>
          <p:nvPr/>
        </p:nvPicPr>
        <p:blipFill>
          <a:blip r:embed="rId18" cstate="print"/>
          <a:srcRect r="67452" b="22567"/>
          <a:stretch>
            <a:fillRect/>
          </a:stretch>
        </p:blipFill>
        <p:spPr bwMode="auto">
          <a:xfrm>
            <a:off x="3284421" y="1859709"/>
            <a:ext cx="299455" cy="311966"/>
          </a:xfrm>
          <a:prstGeom prst="rect">
            <a:avLst/>
          </a:prstGeom>
          <a:noFill/>
          <a:effectLst>
            <a:outerShdw blurRad="50800" dist="38100" dir="2700000" algn="tl" rotWithShape="0">
              <a:prstClr val="black">
                <a:alpha val="40000"/>
              </a:prstClr>
            </a:outerShdw>
          </a:effectLst>
        </p:spPr>
      </p:pic>
      <p:pic>
        <p:nvPicPr>
          <p:cNvPr id="140" name="Picture 7" descr="C:\Documents and Settings\apacanza\My Documents\!!work\assets\adobe\CS4_MNEMONICS\adobe_reader_9_appicon_no_shadow.jpg"/>
          <p:cNvPicPr>
            <a:picLocks noChangeAspect="1" noChangeArrowheads="1"/>
          </p:cNvPicPr>
          <p:nvPr/>
        </p:nvPicPr>
        <p:blipFill>
          <a:blip r:embed="rId19" cstate="print"/>
          <a:srcRect/>
          <a:stretch>
            <a:fillRect/>
          </a:stretch>
        </p:blipFill>
        <p:spPr bwMode="auto">
          <a:xfrm>
            <a:off x="4602865" y="1860145"/>
            <a:ext cx="288036" cy="287461"/>
          </a:xfrm>
          <a:prstGeom prst="rect">
            <a:avLst/>
          </a:prstGeom>
          <a:noFill/>
          <a:effectLst>
            <a:outerShdw blurRad="50800" dist="38100" dir="2700000" algn="tl" rotWithShape="0">
              <a:prstClr val="black">
                <a:alpha val="40000"/>
              </a:prstClr>
            </a:outerShdw>
          </a:effectLst>
        </p:spPr>
      </p:pic>
      <p:pic>
        <p:nvPicPr>
          <p:cNvPr id="141" name="Picture 3" descr="\\jlmac.corp.adobe.com\data\AdobeLand\mobile\LCWm-ip1.jpg"/>
          <p:cNvPicPr>
            <a:picLocks noChangeAspect="1" noChangeArrowheads="1"/>
          </p:cNvPicPr>
          <p:nvPr/>
        </p:nvPicPr>
        <p:blipFill>
          <a:blip r:embed="rId20" cstate="print"/>
          <a:srcRect/>
          <a:stretch>
            <a:fillRect/>
          </a:stretch>
        </p:blipFill>
        <p:spPr bwMode="auto">
          <a:xfrm>
            <a:off x="7261089" y="1827149"/>
            <a:ext cx="217766" cy="396033"/>
          </a:xfrm>
          <a:prstGeom prst="rect">
            <a:avLst/>
          </a:prstGeom>
          <a:noFill/>
        </p:spPr>
      </p:pic>
      <p:pic>
        <p:nvPicPr>
          <p:cNvPr id="142" name="Picture 2" descr="Photo of the BlackBerry Curve 8900 smartphone"/>
          <p:cNvPicPr>
            <a:picLocks noChangeAspect="1" noChangeArrowheads="1"/>
          </p:cNvPicPr>
          <p:nvPr/>
        </p:nvPicPr>
        <p:blipFill>
          <a:blip r:embed="rId21" cstate="print"/>
          <a:srcRect l="1609" t="646" r="1874" b="13369"/>
          <a:stretch>
            <a:fillRect/>
          </a:stretch>
        </p:blipFill>
        <p:spPr bwMode="auto">
          <a:xfrm>
            <a:off x="7839668" y="1844702"/>
            <a:ext cx="192855" cy="365759"/>
          </a:xfrm>
          <a:prstGeom prst="rect">
            <a:avLst/>
          </a:prstGeom>
          <a:noFill/>
        </p:spPr>
      </p:pic>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a:t>
            </a:r>
          </a:p>
        </p:txBody>
      </p:sp>
      <p:pic>
        <p:nvPicPr>
          <p:cNvPr id="4" name="Picture 3" descr="lc_appicon.png"/>
          <p:cNvPicPr>
            <a:picLocks noChangeAspect="1"/>
          </p:cNvPicPr>
          <p:nvPr/>
        </p:nvPicPr>
        <p:blipFill>
          <a:blip r:embed="rId3" cstate="print"/>
          <a:srcRect b="4723"/>
          <a:stretch>
            <a:fillRect/>
          </a:stretch>
        </p:blipFill>
        <p:spPr>
          <a:xfrm>
            <a:off x="4732020" y="1664970"/>
            <a:ext cx="3733800" cy="3557451"/>
          </a:xfrm>
          <a:prstGeom prst="rect">
            <a:avLst/>
          </a:prstGeom>
          <a:effectLst>
            <a:reflection blurRad="6350" stA="52000" endA="300" endPos="35000" dir="5400000" sy="-100000" algn="bl" rotWithShape="0"/>
          </a:effectLst>
        </p:spPr>
      </p:pic>
      <p:sp>
        <p:nvSpPr>
          <p:cNvPr id="5" name="Title 1"/>
          <p:cNvSpPr txBox="1">
            <a:spLocks/>
          </p:cNvSpPr>
          <p:nvPr/>
        </p:nvSpPr>
        <p:spPr bwMode="auto">
          <a:xfrm>
            <a:off x="282575" y="177800"/>
            <a:ext cx="8564563" cy="403225"/>
          </a:xfrm>
          <a:prstGeom prst="rect">
            <a:avLst/>
          </a:prstGeom>
          <a:noFill/>
          <a:ln w="9525">
            <a:noFill/>
            <a:miter lim="800000"/>
            <a:headEnd/>
            <a:tailEnd/>
          </a:ln>
          <a:effectLst/>
        </p:spPr>
        <p:txBody>
          <a:bodyPr vert="horz" wrap="square" lIns="91429" tIns="45714" rIns="91429" bIns="45714" numCol="1" anchor="ctr" anchorCtr="0" compatLnSpc="1">
            <a:prstTxWarp prst="textNoShape">
              <a:avLst/>
            </a:prstTxWarp>
          </a:bodyPr>
          <a:lstStyle/>
          <a:p>
            <a:pPr marL="0" marR="0" lvl="0" indent="0" algn="l" defTabSz="914400" rtl="0" eaLnBrk="1" fontAlgn="base" latinLnBrk="0" hangingPunct="1">
              <a:lnSpc>
                <a:spcPct val="85000"/>
              </a:lnSpc>
              <a:spcBef>
                <a:spcPct val="20000"/>
              </a:spcBef>
              <a:spcAft>
                <a:spcPct val="0"/>
              </a:spcAft>
              <a:buClr>
                <a:schemeClr val="tx2"/>
              </a:buClr>
              <a:buSzPct val="90000"/>
              <a:buFont typeface="Wingdings" pitchFamily="2" charset="2"/>
              <a:buNone/>
              <a:tabLst/>
              <a:defRPr/>
            </a:pPr>
            <a:r>
              <a:rPr kumimoji="0" lang="en-US" sz="2400" b="0" i="0" u="none" strike="noStrike" kern="0" cap="none" spc="0" normalizeH="0" baseline="0" noProof="0" dirty="0" smtClean="0">
                <a:ln>
                  <a:noFill/>
                </a:ln>
                <a:solidFill>
                  <a:schemeClr val="bg1"/>
                </a:solidFill>
                <a:effectLst/>
                <a:uLnTx/>
                <a:uFillTx/>
                <a:latin typeface="Adobe Clean" pitchFamily="34" charset="0"/>
                <a:ea typeface="+mj-ea"/>
                <a:cs typeface="+mj-cs"/>
              </a:rPr>
              <a:t>I</a:t>
            </a:r>
          </a:p>
        </p:txBody>
      </p:sp>
      <p:sp>
        <p:nvSpPr>
          <p:cNvPr id="6" name="AutoShape 16"/>
          <p:cNvSpPr>
            <a:spLocks noChangeArrowheads="1"/>
          </p:cNvSpPr>
          <p:nvPr/>
        </p:nvSpPr>
        <p:spPr bwMode="auto">
          <a:xfrm>
            <a:off x="1143000" y="1219200"/>
            <a:ext cx="1287463" cy="569913"/>
          </a:xfrm>
          <a:prstGeom prst="roundRect">
            <a:avLst>
              <a:gd name="adj" fmla="val 4042"/>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lgn="ctr">
              <a:defRPr/>
            </a:pPr>
            <a:r>
              <a:rPr lang="en-US" sz="1600" dirty="0">
                <a:solidFill>
                  <a:schemeClr val="tx1"/>
                </a:solidFill>
                <a:latin typeface="+mj-lt"/>
              </a:rPr>
              <a:t>SOAP</a:t>
            </a:r>
          </a:p>
        </p:txBody>
      </p:sp>
      <p:sp>
        <p:nvSpPr>
          <p:cNvPr id="7" name="AutoShape 20"/>
          <p:cNvSpPr>
            <a:spLocks noChangeArrowheads="1"/>
          </p:cNvSpPr>
          <p:nvPr/>
        </p:nvSpPr>
        <p:spPr bwMode="auto">
          <a:xfrm>
            <a:off x="1143000" y="3627438"/>
            <a:ext cx="1287463" cy="569912"/>
          </a:xfrm>
          <a:prstGeom prst="roundRect">
            <a:avLst>
              <a:gd name="adj" fmla="val 4042"/>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lgn="ctr">
              <a:defRPr/>
            </a:pPr>
            <a:r>
              <a:rPr lang="en-US" sz="1600" dirty="0" smtClean="0">
                <a:solidFill>
                  <a:schemeClr val="tx1"/>
                </a:solidFill>
                <a:latin typeface="+mj-lt"/>
              </a:rPr>
              <a:t>File</a:t>
            </a:r>
          </a:p>
          <a:p>
            <a:pPr algn="ctr">
              <a:defRPr/>
            </a:pPr>
            <a:r>
              <a:rPr lang="en-US" sz="1600" dirty="0" smtClean="0">
                <a:solidFill>
                  <a:schemeClr val="tx1"/>
                </a:solidFill>
                <a:latin typeface="+mj-lt"/>
              </a:rPr>
              <a:t>System</a:t>
            </a:r>
            <a:endParaRPr lang="en-US" sz="1600" dirty="0">
              <a:solidFill>
                <a:schemeClr val="tx1"/>
              </a:solidFill>
              <a:latin typeface="+mj-lt"/>
            </a:endParaRPr>
          </a:p>
        </p:txBody>
      </p:sp>
      <p:sp>
        <p:nvSpPr>
          <p:cNvPr id="8" name="AutoShape 40"/>
          <p:cNvSpPr>
            <a:spLocks noChangeArrowheads="1"/>
          </p:cNvSpPr>
          <p:nvPr/>
        </p:nvSpPr>
        <p:spPr bwMode="auto">
          <a:xfrm>
            <a:off x="1143000" y="4430713"/>
            <a:ext cx="1287463" cy="569912"/>
          </a:xfrm>
          <a:prstGeom prst="roundRect">
            <a:avLst>
              <a:gd name="adj" fmla="val 4042"/>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lgn="ctr">
              <a:defRPr/>
            </a:pPr>
            <a:r>
              <a:rPr lang="en-US" sz="1600" dirty="0">
                <a:solidFill>
                  <a:schemeClr val="tx1"/>
                </a:solidFill>
                <a:latin typeface="+mj-lt"/>
              </a:rPr>
              <a:t>Email</a:t>
            </a:r>
          </a:p>
        </p:txBody>
      </p:sp>
      <p:sp>
        <p:nvSpPr>
          <p:cNvPr id="9" name="AutoShape 48"/>
          <p:cNvSpPr>
            <a:spLocks noChangeArrowheads="1"/>
          </p:cNvSpPr>
          <p:nvPr/>
        </p:nvSpPr>
        <p:spPr bwMode="auto">
          <a:xfrm>
            <a:off x="1143000" y="2020888"/>
            <a:ext cx="1287463" cy="571500"/>
          </a:xfrm>
          <a:prstGeom prst="roundRect">
            <a:avLst>
              <a:gd name="adj" fmla="val 4042"/>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lgn="ctr">
              <a:defRPr/>
            </a:pPr>
            <a:r>
              <a:rPr lang="en-US" sz="1600" dirty="0">
                <a:solidFill>
                  <a:schemeClr val="tx1"/>
                </a:solidFill>
                <a:latin typeface="+mj-lt"/>
              </a:rPr>
              <a:t>REST</a:t>
            </a:r>
          </a:p>
        </p:txBody>
      </p:sp>
      <p:sp>
        <p:nvSpPr>
          <p:cNvPr id="10" name="AutoShape 60"/>
          <p:cNvSpPr>
            <a:spLocks noChangeArrowheads="1"/>
          </p:cNvSpPr>
          <p:nvPr/>
        </p:nvSpPr>
        <p:spPr bwMode="auto">
          <a:xfrm>
            <a:off x="1143000" y="2824163"/>
            <a:ext cx="1287463" cy="569912"/>
          </a:xfrm>
          <a:prstGeom prst="roundRect">
            <a:avLst>
              <a:gd name="adj" fmla="val 4042"/>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lgn="ctr">
              <a:defRPr/>
            </a:pPr>
            <a:r>
              <a:rPr lang="en-US" sz="1600" dirty="0" smtClean="0">
                <a:solidFill>
                  <a:schemeClr val="tx1"/>
                </a:solidFill>
                <a:latin typeface="+mj-lt"/>
              </a:rPr>
              <a:t>Flex </a:t>
            </a:r>
          </a:p>
          <a:p>
            <a:pPr algn="ctr">
              <a:defRPr/>
            </a:pPr>
            <a:r>
              <a:rPr lang="en-US" sz="1600" dirty="0" err="1" smtClean="0">
                <a:solidFill>
                  <a:schemeClr val="tx1"/>
                </a:solidFill>
                <a:latin typeface="+mj-lt"/>
              </a:rPr>
              <a:t>Remoting</a:t>
            </a:r>
            <a:endParaRPr lang="en-US" sz="1600" dirty="0">
              <a:solidFill>
                <a:schemeClr val="tx1"/>
              </a:solidFill>
              <a:latin typeface="+mj-lt"/>
            </a:endParaRPr>
          </a:p>
        </p:txBody>
      </p:sp>
      <p:sp>
        <p:nvSpPr>
          <p:cNvPr id="11" name="AutoShape 72"/>
          <p:cNvSpPr>
            <a:spLocks noChangeArrowheads="1"/>
          </p:cNvSpPr>
          <p:nvPr/>
        </p:nvSpPr>
        <p:spPr bwMode="auto">
          <a:xfrm>
            <a:off x="1143000" y="5233988"/>
            <a:ext cx="1287463" cy="569912"/>
          </a:xfrm>
          <a:prstGeom prst="roundRect">
            <a:avLst>
              <a:gd name="adj" fmla="val 4042"/>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lgn="ctr">
              <a:defRPr/>
            </a:pPr>
            <a:r>
              <a:rPr lang="en-US" sz="1600" dirty="0">
                <a:solidFill>
                  <a:schemeClr val="tx1"/>
                </a:solidFill>
                <a:latin typeface="+mj-lt"/>
              </a:rPr>
              <a:t>Java</a:t>
            </a:r>
          </a:p>
        </p:txBody>
      </p:sp>
      <p:sp>
        <p:nvSpPr>
          <p:cNvPr id="12" name="Right Arrow 11"/>
          <p:cNvSpPr/>
          <p:nvPr/>
        </p:nvSpPr>
        <p:spPr>
          <a:xfrm>
            <a:off x="2895600" y="2819400"/>
            <a:ext cx="1371600" cy="990600"/>
          </a:xfrm>
          <a:prstGeom prst="rightArrow">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endParaRPr lang="en-US"/>
          </a:p>
        </p:txBody>
      </p:sp>
      <p:sp>
        <p:nvSpPr>
          <p:cNvPr id="14" name="Rectangle 33"/>
          <p:cNvSpPr txBox="1">
            <a:spLocks noChangeArrowheads="1"/>
          </p:cNvSpPr>
          <p:nvPr/>
        </p:nvSpPr>
        <p:spPr bwMode="auto">
          <a:xfrm>
            <a:off x="4425950" y="6459538"/>
            <a:ext cx="290513" cy="311150"/>
          </a:xfrm>
          <a:prstGeom prst="rect">
            <a:avLst/>
          </a:prstGeom>
          <a:noFill/>
          <a:ln w="9525" algn="ctr">
            <a:noFill/>
            <a:miter lim="800000"/>
            <a:headEnd/>
            <a:tailEnd/>
          </a:ln>
          <a:effectLst/>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dirty="0">
              <a:ln>
                <a:noFill/>
              </a:ln>
              <a:solidFill>
                <a:srgbClr val="C0C0C0"/>
              </a:solidFill>
              <a:effectLst/>
              <a:uLnTx/>
              <a:uFillTx/>
              <a:latin typeface="+mn-lt"/>
              <a:ea typeface="+mn-ea"/>
              <a:cs typeface="+mn-cs"/>
            </a:endParaRPr>
          </a:p>
        </p:txBody>
      </p: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a:t>
            </a:r>
          </a:p>
        </p:txBody>
      </p:sp>
      <p:sp>
        <p:nvSpPr>
          <p:cNvPr id="3" name="Content Placeholder 2"/>
          <p:cNvSpPr>
            <a:spLocks noGrp="1"/>
          </p:cNvSpPr>
          <p:nvPr>
            <p:ph idx="1"/>
          </p:nvPr>
        </p:nvSpPr>
        <p:spPr/>
        <p:txBody>
          <a:bodyPr/>
          <a:lstStyle/>
          <a:p>
            <a:endParaRPr lang="en-US" dirty="0"/>
          </a:p>
        </p:txBody>
      </p:sp>
      <p:sp>
        <p:nvSpPr>
          <p:cNvPr id="5" name="Title 1"/>
          <p:cNvSpPr txBox="1">
            <a:spLocks/>
          </p:cNvSpPr>
          <p:nvPr/>
        </p:nvSpPr>
        <p:spPr bwMode="auto">
          <a:xfrm>
            <a:off x="282575" y="177800"/>
            <a:ext cx="8564563" cy="403225"/>
          </a:xfrm>
          <a:prstGeom prst="rect">
            <a:avLst/>
          </a:prstGeom>
          <a:noFill/>
          <a:ln w="9525">
            <a:noFill/>
            <a:miter lim="800000"/>
            <a:headEnd/>
            <a:tailEnd/>
          </a:ln>
          <a:effectLst/>
        </p:spPr>
        <p:txBody>
          <a:bodyPr vert="horz" wrap="square" lIns="91429" tIns="45714" rIns="91429" bIns="45714" numCol="1" anchor="ctr" anchorCtr="0" compatLnSpc="1">
            <a:prstTxWarp prst="textNoShape">
              <a:avLst/>
            </a:prstTxWarp>
          </a:bodyPr>
          <a:lstStyle/>
          <a:p>
            <a:pPr marL="0" marR="0" lvl="0" indent="0" algn="l" defTabSz="914400" rtl="0" eaLnBrk="1" fontAlgn="base" latinLnBrk="0" hangingPunct="1">
              <a:lnSpc>
                <a:spcPct val="85000"/>
              </a:lnSpc>
              <a:spcBef>
                <a:spcPct val="20000"/>
              </a:spcBef>
              <a:spcAft>
                <a:spcPct val="0"/>
              </a:spcAft>
              <a:buClr>
                <a:schemeClr val="tx2"/>
              </a:buClr>
              <a:buSzPct val="90000"/>
              <a:buFont typeface="Wingdings" pitchFamily="2" charset="2"/>
              <a:buNone/>
              <a:tabLst/>
              <a:defRPr/>
            </a:pPr>
            <a:r>
              <a:rPr kumimoji="0" lang="en-US" sz="2400" b="0" i="0" u="none" strike="noStrike" kern="0" cap="none" spc="0" normalizeH="0" baseline="0" noProof="0" dirty="0" smtClean="0">
                <a:ln>
                  <a:noFill/>
                </a:ln>
                <a:solidFill>
                  <a:schemeClr val="bg1"/>
                </a:solidFill>
                <a:effectLst/>
                <a:uLnTx/>
                <a:uFillTx/>
                <a:latin typeface="Adobe Clean" pitchFamily="34" charset="0"/>
                <a:ea typeface="+mj-ea"/>
                <a:cs typeface="+mj-cs"/>
              </a:rPr>
              <a:t>I</a:t>
            </a:r>
          </a:p>
        </p:txBody>
      </p:sp>
      <p:sp>
        <p:nvSpPr>
          <p:cNvPr id="14" name="Rectangle 33"/>
          <p:cNvSpPr txBox="1">
            <a:spLocks noChangeArrowheads="1"/>
          </p:cNvSpPr>
          <p:nvPr/>
        </p:nvSpPr>
        <p:spPr bwMode="auto">
          <a:xfrm>
            <a:off x="4425950" y="6459538"/>
            <a:ext cx="290513" cy="311150"/>
          </a:xfrm>
          <a:prstGeom prst="rect">
            <a:avLst/>
          </a:prstGeom>
          <a:noFill/>
          <a:ln w="9525" algn="ctr">
            <a:noFill/>
            <a:miter lim="800000"/>
            <a:headEnd/>
            <a:tailEnd/>
          </a:ln>
          <a:effectLst/>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dirty="0">
              <a:ln>
                <a:noFill/>
              </a:ln>
              <a:solidFill>
                <a:srgbClr val="C0C0C0"/>
              </a:solidFill>
              <a:effectLst/>
              <a:uLnTx/>
              <a:uFillTx/>
              <a:latin typeface="+mn-lt"/>
              <a:ea typeface="+mn-ea"/>
              <a:cs typeface="+mn-cs"/>
            </a:endParaRPr>
          </a:p>
        </p:txBody>
      </p:sp>
      <p:sp>
        <p:nvSpPr>
          <p:cNvPr id="16" name="AutoShape 4"/>
          <p:cNvSpPr>
            <a:spLocks noChangeArrowheads="1"/>
          </p:cNvSpPr>
          <p:nvPr/>
        </p:nvSpPr>
        <p:spPr bwMode="auto">
          <a:xfrm>
            <a:off x="7400925" y="1641475"/>
            <a:ext cx="981075" cy="569913"/>
          </a:xfrm>
          <a:prstGeom prst="roundRect">
            <a:avLst>
              <a:gd name="adj" fmla="val 4042"/>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lgn="ctr"/>
            <a:r>
              <a:rPr lang="en-US" sz="1600">
                <a:solidFill>
                  <a:schemeClr val="tx1"/>
                </a:solidFill>
                <a:latin typeface="+mj-lt"/>
              </a:rPr>
              <a:t>JDBC</a:t>
            </a:r>
          </a:p>
        </p:txBody>
      </p:sp>
      <p:sp>
        <p:nvSpPr>
          <p:cNvPr id="17" name="AutoShape 8"/>
          <p:cNvSpPr>
            <a:spLocks noChangeArrowheads="1"/>
          </p:cNvSpPr>
          <p:nvPr/>
        </p:nvSpPr>
        <p:spPr bwMode="auto">
          <a:xfrm>
            <a:off x="7400925" y="838201"/>
            <a:ext cx="981075" cy="569912"/>
          </a:xfrm>
          <a:prstGeom prst="roundRect">
            <a:avLst>
              <a:gd name="adj" fmla="val 4042"/>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lgn="ctr"/>
            <a:r>
              <a:rPr lang="en-US" sz="1600" dirty="0">
                <a:solidFill>
                  <a:schemeClr val="tx1"/>
                </a:solidFill>
                <a:latin typeface="+mj-lt"/>
              </a:rPr>
              <a:t>LDAP</a:t>
            </a:r>
          </a:p>
        </p:txBody>
      </p:sp>
      <p:sp>
        <p:nvSpPr>
          <p:cNvPr id="18" name="AutoShape 28"/>
          <p:cNvSpPr>
            <a:spLocks noChangeArrowheads="1"/>
          </p:cNvSpPr>
          <p:nvPr/>
        </p:nvSpPr>
        <p:spPr bwMode="auto">
          <a:xfrm>
            <a:off x="7400925" y="4851400"/>
            <a:ext cx="981075" cy="571500"/>
          </a:xfrm>
          <a:prstGeom prst="roundRect">
            <a:avLst>
              <a:gd name="adj" fmla="val 4042"/>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lgn="ctr"/>
            <a:r>
              <a:rPr lang="en-US" sz="1600">
                <a:solidFill>
                  <a:schemeClr val="tx1"/>
                </a:solidFill>
                <a:latin typeface="+mj-lt"/>
              </a:rPr>
              <a:t>IBM CM</a:t>
            </a:r>
          </a:p>
        </p:txBody>
      </p:sp>
      <p:sp>
        <p:nvSpPr>
          <p:cNvPr id="19" name="AutoShape 36"/>
          <p:cNvSpPr>
            <a:spLocks noChangeArrowheads="1"/>
          </p:cNvSpPr>
          <p:nvPr/>
        </p:nvSpPr>
        <p:spPr bwMode="auto">
          <a:xfrm>
            <a:off x="7400925" y="3246437"/>
            <a:ext cx="981075" cy="569913"/>
          </a:xfrm>
          <a:prstGeom prst="roundRect">
            <a:avLst>
              <a:gd name="adj" fmla="val 4042"/>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lgn="ctr"/>
            <a:r>
              <a:rPr lang="en-US" sz="1200" dirty="0" err="1" smtClean="0">
                <a:solidFill>
                  <a:schemeClr val="tx1"/>
                </a:solidFill>
                <a:latin typeface="+mj-lt"/>
              </a:rPr>
              <a:t>Documentum</a:t>
            </a:r>
            <a:endParaRPr lang="en-US" sz="1200" dirty="0">
              <a:solidFill>
                <a:schemeClr val="tx1"/>
              </a:solidFill>
              <a:latin typeface="+mj-lt"/>
            </a:endParaRPr>
          </a:p>
        </p:txBody>
      </p:sp>
      <p:sp>
        <p:nvSpPr>
          <p:cNvPr id="20" name="AutoShape 52"/>
          <p:cNvSpPr>
            <a:spLocks noChangeArrowheads="1"/>
          </p:cNvSpPr>
          <p:nvPr/>
        </p:nvSpPr>
        <p:spPr bwMode="auto">
          <a:xfrm>
            <a:off x="7400925" y="4049713"/>
            <a:ext cx="981075" cy="569912"/>
          </a:xfrm>
          <a:prstGeom prst="roundRect">
            <a:avLst>
              <a:gd name="adj" fmla="val 4042"/>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lgn="ctr"/>
            <a:r>
              <a:rPr lang="en-US" sz="1600">
                <a:solidFill>
                  <a:schemeClr val="tx1"/>
                </a:solidFill>
                <a:latin typeface="+mj-lt"/>
              </a:rPr>
              <a:t>FileNet</a:t>
            </a:r>
          </a:p>
        </p:txBody>
      </p:sp>
      <p:sp>
        <p:nvSpPr>
          <p:cNvPr id="21" name="AutoShape 68"/>
          <p:cNvSpPr>
            <a:spLocks noChangeArrowheads="1"/>
          </p:cNvSpPr>
          <p:nvPr/>
        </p:nvSpPr>
        <p:spPr bwMode="auto">
          <a:xfrm>
            <a:off x="7400925" y="2441575"/>
            <a:ext cx="981075" cy="571500"/>
          </a:xfrm>
          <a:prstGeom prst="roundRect">
            <a:avLst>
              <a:gd name="adj" fmla="val 4042"/>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lgn="ctr"/>
            <a:r>
              <a:rPr lang="en-US" sz="1600" dirty="0">
                <a:solidFill>
                  <a:schemeClr val="tx1"/>
                </a:solidFill>
                <a:latin typeface="+mj-lt"/>
              </a:rPr>
              <a:t>JMS</a:t>
            </a:r>
          </a:p>
        </p:txBody>
      </p:sp>
      <p:sp>
        <p:nvSpPr>
          <p:cNvPr id="22" name="AutoShape 16"/>
          <p:cNvSpPr>
            <a:spLocks noChangeArrowheads="1"/>
          </p:cNvSpPr>
          <p:nvPr/>
        </p:nvSpPr>
        <p:spPr bwMode="auto">
          <a:xfrm>
            <a:off x="6029325" y="838200"/>
            <a:ext cx="982663" cy="569913"/>
          </a:xfrm>
          <a:prstGeom prst="roundRect">
            <a:avLst>
              <a:gd name="adj" fmla="val 4042"/>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lgn="ctr"/>
            <a:r>
              <a:rPr lang="en-US" sz="1600" dirty="0">
                <a:solidFill>
                  <a:schemeClr val="tx1"/>
                </a:solidFill>
                <a:latin typeface="+mj-lt"/>
              </a:rPr>
              <a:t>SOAP</a:t>
            </a:r>
          </a:p>
        </p:txBody>
      </p:sp>
      <p:sp>
        <p:nvSpPr>
          <p:cNvPr id="23" name="AutoShape 20"/>
          <p:cNvSpPr>
            <a:spLocks noChangeArrowheads="1"/>
          </p:cNvSpPr>
          <p:nvPr/>
        </p:nvSpPr>
        <p:spPr bwMode="auto">
          <a:xfrm>
            <a:off x="6029325" y="3246438"/>
            <a:ext cx="982663" cy="569912"/>
          </a:xfrm>
          <a:prstGeom prst="roundRect">
            <a:avLst>
              <a:gd name="adj" fmla="val 4042"/>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lgn="ctr"/>
            <a:r>
              <a:rPr lang="en-US" sz="1600" dirty="0" smtClean="0">
                <a:solidFill>
                  <a:schemeClr val="tx1"/>
                </a:solidFill>
                <a:latin typeface="+mj-lt"/>
              </a:rPr>
              <a:t>File</a:t>
            </a:r>
          </a:p>
          <a:p>
            <a:pPr algn="ctr"/>
            <a:r>
              <a:rPr lang="en-US" sz="1600" dirty="0" smtClean="0">
                <a:solidFill>
                  <a:schemeClr val="tx1"/>
                </a:solidFill>
                <a:latin typeface="+mj-lt"/>
              </a:rPr>
              <a:t>System</a:t>
            </a:r>
            <a:endParaRPr lang="en-US" sz="1600" dirty="0">
              <a:solidFill>
                <a:schemeClr val="tx1"/>
              </a:solidFill>
              <a:latin typeface="+mj-lt"/>
            </a:endParaRPr>
          </a:p>
        </p:txBody>
      </p:sp>
      <p:sp>
        <p:nvSpPr>
          <p:cNvPr id="24" name="AutoShape 40"/>
          <p:cNvSpPr>
            <a:spLocks noChangeArrowheads="1"/>
          </p:cNvSpPr>
          <p:nvPr/>
        </p:nvSpPr>
        <p:spPr bwMode="auto">
          <a:xfrm>
            <a:off x="6029325" y="4049713"/>
            <a:ext cx="982663" cy="569912"/>
          </a:xfrm>
          <a:prstGeom prst="roundRect">
            <a:avLst>
              <a:gd name="adj" fmla="val 4042"/>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lgn="ctr"/>
            <a:r>
              <a:rPr lang="en-US" sz="1600">
                <a:solidFill>
                  <a:schemeClr val="tx1"/>
                </a:solidFill>
                <a:latin typeface="+mj-lt"/>
              </a:rPr>
              <a:t>Email</a:t>
            </a:r>
          </a:p>
        </p:txBody>
      </p:sp>
      <p:sp>
        <p:nvSpPr>
          <p:cNvPr id="25" name="AutoShape 48"/>
          <p:cNvSpPr>
            <a:spLocks noChangeArrowheads="1"/>
          </p:cNvSpPr>
          <p:nvPr/>
        </p:nvSpPr>
        <p:spPr bwMode="auto">
          <a:xfrm>
            <a:off x="6029325" y="1639888"/>
            <a:ext cx="982663" cy="571500"/>
          </a:xfrm>
          <a:prstGeom prst="roundRect">
            <a:avLst>
              <a:gd name="adj" fmla="val 4042"/>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lgn="ctr"/>
            <a:r>
              <a:rPr lang="en-US" sz="1600">
                <a:solidFill>
                  <a:schemeClr val="tx1"/>
                </a:solidFill>
                <a:latin typeface="+mj-lt"/>
              </a:rPr>
              <a:t>REST</a:t>
            </a:r>
          </a:p>
        </p:txBody>
      </p:sp>
      <p:sp>
        <p:nvSpPr>
          <p:cNvPr id="26" name="AutoShape 60"/>
          <p:cNvSpPr>
            <a:spLocks noChangeArrowheads="1"/>
          </p:cNvSpPr>
          <p:nvPr/>
        </p:nvSpPr>
        <p:spPr bwMode="auto">
          <a:xfrm>
            <a:off x="6029325" y="2443163"/>
            <a:ext cx="982663" cy="569912"/>
          </a:xfrm>
          <a:prstGeom prst="roundRect">
            <a:avLst>
              <a:gd name="adj" fmla="val 4042"/>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lgn="ctr"/>
            <a:r>
              <a:rPr lang="en-US" sz="1600">
                <a:solidFill>
                  <a:schemeClr val="tx1"/>
                </a:solidFill>
                <a:latin typeface="+mj-lt"/>
              </a:rPr>
              <a:t>FTP</a:t>
            </a:r>
          </a:p>
        </p:txBody>
      </p:sp>
      <p:sp>
        <p:nvSpPr>
          <p:cNvPr id="27" name="AutoShape 72"/>
          <p:cNvSpPr>
            <a:spLocks noChangeArrowheads="1"/>
          </p:cNvSpPr>
          <p:nvPr/>
        </p:nvSpPr>
        <p:spPr bwMode="auto">
          <a:xfrm>
            <a:off x="6029325" y="4852988"/>
            <a:ext cx="982663" cy="569912"/>
          </a:xfrm>
          <a:prstGeom prst="roundRect">
            <a:avLst>
              <a:gd name="adj" fmla="val 4042"/>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lgn="ctr"/>
            <a:r>
              <a:rPr lang="en-US" sz="1600">
                <a:solidFill>
                  <a:schemeClr val="tx1"/>
                </a:solidFill>
                <a:latin typeface="+mj-lt"/>
              </a:rPr>
              <a:t>Java</a:t>
            </a:r>
          </a:p>
        </p:txBody>
      </p:sp>
      <p:sp>
        <p:nvSpPr>
          <p:cNvPr id="28" name="Right Arrow 27"/>
          <p:cNvSpPr/>
          <p:nvPr/>
        </p:nvSpPr>
        <p:spPr>
          <a:xfrm>
            <a:off x="4343400" y="2809875"/>
            <a:ext cx="1371600" cy="990600"/>
          </a:xfrm>
          <a:prstGeom prst="rightArrow">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endParaRPr lang="en-US"/>
          </a:p>
        </p:txBody>
      </p:sp>
      <p:pic>
        <p:nvPicPr>
          <p:cNvPr id="29" name="Picture 28" descr="lc_appicon.png"/>
          <p:cNvPicPr>
            <a:picLocks noChangeAspect="1"/>
          </p:cNvPicPr>
          <p:nvPr/>
        </p:nvPicPr>
        <p:blipFill>
          <a:blip r:embed="rId3" cstate="print"/>
          <a:srcRect b="4723"/>
          <a:stretch>
            <a:fillRect/>
          </a:stretch>
        </p:blipFill>
        <p:spPr>
          <a:xfrm>
            <a:off x="533400" y="1676400"/>
            <a:ext cx="3733800" cy="3557451"/>
          </a:xfrm>
          <a:prstGeom prst="rect">
            <a:avLst/>
          </a:prstGeom>
          <a:effectLst>
            <a:reflection blurRad="6350" stA="52000" endA="300" endPos="35000" dir="5400000" sy="-100000" algn="bl" rotWithShape="0"/>
          </a:effectLst>
        </p:spPr>
      </p:pic>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7" name="Rectangle 7"/>
          <p:cNvSpPr>
            <a:spLocks noGrp="1" noChangeArrowheads="1"/>
          </p:cNvSpPr>
          <p:nvPr>
            <p:ph type="ctrTitle" sz="quarter"/>
          </p:nvPr>
        </p:nvSpPr>
        <p:spPr>
          <a:xfrm>
            <a:off x="439049" y="894953"/>
            <a:ext cx="4794432" cy="1090403"/>
          </a:xfrm>
        </p:spPr>
        <p:txBody>
          <a:bodyPr>
            <a:normAutofit/>
          </a:bodyPr>
          <a:lstStyle/>
          <a:p>
            <a:r>
              <a:rPr lang="en-US" dirty="0" smtClean="0"/>
              <a:t>Integrating LC into a larger solution</a:t>
            </a:r>
            <a:endParaRPr lang="en-US" dirty="0"/>
          </a:p>
        </p:txBody>
      </p:sp>
      <p:sp>
        <p:nvSpPr>
          <p:cNvPr id="10248" name="Rectangle 8"/>
          <p:cNvSpPr>
            <a:spLocks noGrp="1" noChangeArrowheads="1"/>
          </p:cNvSpPr>
          <p:nvPr>
            <p:ph type="subTitle" sz="quarter" idx="1"/>
          </p:nvPr>
        </p:nvSpPr>
        <p:spPr/>
        <p:txBody>
          <a:bodyPr/>
          <a:lstStyle/>
          <a:p>
            <a:endParaRPr lang="en-US" sz="2000" dirty="0"/>
          </a:p>
        </p:txBody>
      </p: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you need to consider?</a:t>
            </a:r>
          </a:p>
        </p:txBody>
      </p:sp>
      <p:sp>
        <p:nvSpPr>
          <p:cNvPr id="3" name="Content Placeholder 2"/>
          <p:cNvSpPr>
            <a:spLocks noGrp="1"/>
          </p:cNvSpPr>
          <p:nvPr>
            <p:ph idx="1"/>
          </p:nvPr>
        </p:nvSpPr>
        <p:spPr/>
        <p:txBody>
          <a:bodyPr/>
          <a:lstStyle/>
          <a:p>
            <a:r>
              <a:rPr lang="en-US" dirty="0" smtClean="0"/>
              <a:t>Your users!</a:t>
            </a:r>
          </a:p>
          <a:p>
            <a:r>
              <a:rPr lang="en-US" dirty="0" smtClean="0"/>
              <a:t>Requirements</a:t>
            </a:r>
          </a:p>
          <a:p>
            <a:r>
              <a:rPr lang="en-US" dirty="0" smtClean="0"/>
              <a:t>An existing environment</a:t>
            </a:r>
          </a:p>
          <a:p>
            <a:r>
              <a:rPr lang="en-US" dirty="0" smtClean="0"/>
              <a:t>Client -side software/hardware/architecture</a:t>
            </a:r>
          </a:p>
          <a:p>
            <a:r>
              <a:rPr lang="en-US" dirty="0" smtClean="0"/>
              <a:t>Deployment, load balancing clustering, disaster recovery</a:t>
            </a:r>
          </a:p>
          <a:p>
            <a:r>
              <a:rPr lang="en-US" dirty="0" smtClean="0"/>
              <a:t>Servers – OS, database, JVM, shared drives, email, LDAP, application </a:t>
            </a:r>
          </a:p>
          <a:p>
            <a:r>
              <a:rPr lang="en-US" dirty="0" smtClean="0"/>
              <a:t>Security – SSL, data encryption , DRM</a:t>
            </a:r>
          </a:p>
          <a:p>
            <a:r>
              <a:rPr lang="en-US" dirty="0" smtClean="0"/>
              <a:t>Performance – it needs to be fast! </a:t>
            </a:r>
          </a:p>
          <a:p>
            <a:r>
              <a:rPr lang="en-US" dirty="0" smtClean="0"/>
              <a:t>Integration points – SOA, JMS, </a:t>
            </a:r>
            <a:r>
              <a:rPr lang="en-US" dirty="0" err="1" smtClean="0"/>
              <a:t>remoting</a:t>
            </a:r>
            <a:r>
              <a:rPr lang="en-US" dirty="0" smtClean="0"/>
              <a:t> , watch folders</a:t>
            </a:r>
          </a:p>
          <a:p>
            <a:r>
              <a:rPr lang="en-US" dirty="0" smtClean="0"/>
              <a:t>Your data</a:t>
            </a:r>
          </a:p>
          <a:p>
            <a:endParaRPr lang="en-US" dirty="0" smtClean="0"/>
          </a:p>
          <a:p>
            <a:endParaRPr lang="en-US" dirty="0" smtClean="0"/>
          </a:p>
          <a:p>
            <a:endParaRPr lang="en-US" dirty="0" smtClean="0"/>
          </a:p>
        </p:txBody>
      </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a:t>
            </a:r>
            <a:endParaRPr lang="en-US" dirty="0"/>
          </a:p>
        </p:txBody>
      </p:sp>
      <p:pic>
        <p:nvPicPr>
          <p:cNvPr id="4" name="Content Placeholder 3" descr="extreme-programming.gif"/>
          <p:cNvPicPr>
            <a:picLocks noGrp="1" noChangeAspect="1"/>
          </p:cNvPicPr>
          <p:nvPr>
            <p:ph idx="1"/>
          </p:nvPr>
        </p:nvPicPr>
        <p:blipFill>
          <a:blip r:embed="rId3" cstate="print"/>
          <a:stretch>
            <a:fillRect/>
          </a:stretch>
        </p:blipFill>
        <p:spPr>
          <a:xfrm>
            <a:off x="1662949" y="1793906"/>
            <a:ext cx="5964667" cy="3379978"/>
          </a:xfrm>
        </p:spPr>
      </p:pic>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you need to consider?</a:t>
            </a:r>
          </a:p>
        </p:txBody>
      </p:sp>
      <p:sp>
        <p:nvSpPr>
          <p:cNvPr id="3" name="Content Placeholder 2"/>
          <p:cNvSpPr>
            <a:spLocks noGrp="1"/>
          </p:cNvSpPr>
          <p:nvPr>
            <p:ph idx="1"/>
          </p:nvPr>
        </p:nvSpPr>
        <p:spPr/>
        <p:txBody>
          <a:bodyPr/>
          <a:lstStyle/>
          <a:p>
            <a:r>
              <a:rPr lang="en-US" dirty="0" smtClean="0"/>
              <a:t>Network considerations</a:t>
            </a:r>
          </a:p>
          <a:p>
            <a:pPr lvl="1"/>
            <a:r>
              <a:rPr lang="en-US" dirty="0" smtClean="0"/>
              <a:t>Cache management</a:t>
            </a:r>
          </a:p>
          <a:p>
            <a:pPr lvl="1"/>
            <a:r>
              <a:rPr lang="en-US" dirty="0" smtClean="0"/>
              <a:t>Transaction execution</a:t>
            </a:r>
          </a:p>
          <a:p>
            <a:pPr lvl="1"/>
            <a:r>
              <a:rPr lang="en-US" dirty="0" smtClean="0"/>
              <a:t>Outside the firewall</a:t>
            </a:r>
          </a:p>
          <a:p>
            <a:r>
              <a:rPr lang="en-US" dirty="0" smtClean="0"/>
              <a:t>Environmental Considerations</a:t>
            </a:r>
          </a:p>
          <a:p>
            <a:pPr lvl="1"/>
            <a:r>
              <a:rPr lang="en-US" dirty="0" smtClean="0"/>
              <a:t>3</a:t>
            </a:r>
            <a:r>
              <a:rPr lang="en-US" baseline="30000" dirty="0" smtClean="0"/>
              <a:t>rd</a:t>
            </a:r>
            <a:r>
              <a:rPr lang="en-US" dirty="0" smtClean="0"/>
              <a:t>-Party products</a:t>
            </a:r>
          </a:p>
          <a:p>
            <a:pPr lvl="1"/>
            <a:r>
              <a:rPr lang="en-US" dirty="0" smtClean="0"/>
              <a:t>User accounts</a:t>
            </a:r>
          </a:p>
          <a:p>
            <a:r>
              <a:rPr lang="en-US" dirty="0" smtClean="0"/>
              <a:t>Virtualization</a:t>
            </a:r>
          </a:p>
          <a:p>
            <a:pPr lvl="1"/>
            <a:r>
              <a:rPr lang="en-US" dirty="0" smtClean="0"/>
              <a:t># of environments</a:t>
            </a:r>
          </a:p>
          <a:p>
            <a:pPr lvl="1"/>
            <a:r>
              <a:rPr lang="en-US" dirty="0" smtClean="0"/>
              <a:t>Disk I/O</a:t>
            </a:r>
          </a:p>
          <a:p>
            <a:r>
              <a:rPr lang="en-US" dirty="0" smtClean="0"/>
              <a:t>Any existing integration points</a:t>
            </a:r>
          </a:p>
          <a:p>
            <a:r>
              <a:rPr lang="en-US" dirty="0" smtClean="0"/>
              <a:t>Your users!</a:t>
            </a:r>
          </a:p>
          <a:p>
            <a:pPr lvl="1"/>
            <a:endParaRPr lang="en-US" dirty="0" smtClean="0"/>
          </a:p>
          <a:p>
            <a:endParaRPr lang="en-US" dirty="0" smtClean="0"/>
          </a:p>
          <a:p>
            <a:endParaRPr lang="en-US" dirty="0" smtClean="0"/>
          </a:p>
          <a:p>
            <a:endParaRPr lang="en-US" dirty="0" smtClean="0"/>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Platform matrix</a:t>
            </a:r>
          </a:p>
        </p:txBody>
      </p:sp>
      <p:sp>
        <p:nvSpPr>
          <p:cNvPr id="3" name="Content Placeholder 2"/>
          <p:cNvSpPr>
            <a:spLocks noGrp="1"/>
          </p:cNvSpPr>
          <p:nvPr>
            <p:ph idx="1"/>
          </p:nvPr>
        </p:nvSpPr>
        <p:spPr>
          <a:xfrm>
            <a:off x="279400" y="1085849"/>
            <a:ext cx="8550275" cy="5044495"/>
          </a:xfrm>
        </p:spPr>
        <p: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pPr>
              <a:buNone/>
            </a:pPr>
            <a:endParaRPr lang="en-US" dirty="0" smtClean="0">
              <a:hlinkClick r:id="rId3"/>
            </a:endParaRPr>
          </a:p>
          <a:p>
            <a:pPr>
              <a:buNone/>
            </a:pPr>
            <a:endParaRPr lang="en-US" dirty="0" smtClean="0">
              <a:hlinkClick r:id="rId3"/>
            </a:endParaRPr>
          </a:p>
          <a:p>
            <a:pPr algn="ctr">
              <a:buNone/>
            </a:pPr>
            <a:r>
              <a:rPr lang="en-US" sz="1800" dirty="0" smtClean="0">
                <a:hlinkClick r:id="rId3"/>
              </a:rPr>
              <a:t>http://www.adobe.com/products/livecycle/pdfs/lces_update1_sysreqs.pdf</a:t>
            </a:r>
            <a:endParaRPr lang="en-US" sz="1800" dirty="0" smtClean="0"/>
          </a:p>
          <a:p>
            <a:endParaRPr lang="en-US" dirty="0" smtClean="0"/>
          </a:p>
          <a:p>
            <a:endParaRPr lang="en-US" dirty="0" smtClean="0"/>
          </a:p>
        </p:txBody>
      </p:sp>
      <p:pic>
        <p:nvPicPr>
          <p:cNvPr id="4" name="Picture 3" descr="lces_update1_sysreqs_Page_02.png"/>
          <p:cNvPicPr>
            <a:picLocks noChangeAspect="1"/>
          </p:cNvPicPr>
          <p:nvPr/>
        </p:nvPicPr>
        <p:blipFill>
          <a:blip r:embed="rId4" cstate="print"/>
          <a:stretch>
            <a:fillRect/>
          </a:stretch>
        </p:blipFill>
        <p:spPr>
          <a:xfrm>
            <a:off x="1171975" y="907171"/>
            <a:ext cx="6800046" cy="5105182"/>
          </a:xfrm>
          <a:prstGeom prst="rect">
            <a:avLst/>
          </a:prstGeom>
        </p:spPr>
      </p:pic>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Integration</a:t>
            </a:r>
          </a:p>
        </p:txBody>
      </p:sp>
      <p:sp>
        <p:nvSpPr>
          <p:cNvPr id="3" name="Content Placeholder 2"/>
          <p:cNvSpPr>
            <a:spLocks noGrp="1"/>
          </p:cNvSpPr>
          <p:nvPr>
            <p:ph idx="1"/>
          </p:nvPr>
        </p:nvSpPr>
        <p:spPr/>
        <p:txBody>
          <a:bodyPr/>
          <a:lstStyle/>
          <a:p>
            <a:r>
              <a:rPr lang="en-US" dirty="0" smtClean="0"/>
              <a:t>More than just creating architecture /UML diagrams</a:t>
            </a:r>
          </a:p>
          <a:p>
            <a:r>
              <a:rPr lang="en-US" dirty="0" smtClean="0"/>
              <a:t>Tendency is to tackle the technology and focus on “technical requirements”</a:t>
            </a:r>
          </a:p>
          <a:p>
            <a:r>
              <a:rPr lang="en-US" dirty="0" smtClean="0"/>
              <a:t>Avoid “Lets start coding” cowboy mentality</a:t>
            </a:r>
          </a:p>
          <a:p>
            <a:r>
              <a:rPr lang="en-US" dirty="0" smtClean="0"/>
              <a:t>Understating the current domain/ solution that has been deployed (Discovery) </a:t>
            </a:r>
          </a:p>
          <a:p>
            <a:r>
              <a:rPr lang="en-US" dirty="0" smtClean="0"/>
              <a:t>How does it affect the users?</a:t>
            </a:r>
          </a:p>
          <a:p>
            <a:r>
              <a:rPr lang="en-US" dirty="0" smtClean="0"/>
              <a:t>Need to consider</a:t>
            </a:r>
          </a:p>
          <a:p>
            <a:pPr lvl="1"/>
            <a:r>
              <a:rPr lang="en-US" dirty="0" smtClean="0"/>
              <a:t>Usability, maintainability, modularity, packaging, reusability, security</a:t>
            </a:r>
          </a:p>
          <a:p>
            <a:r>
              <a:rPr lang="en-US" dirty="0" smtClean="0"/>
              <a:t>Understand the current environment and which components need to be augmented/changed</a:t>
            </a:r>
          </a:p>
          <a:p>
            <a:endParaRPr lang="en-US" dirty="0" smtClean="0"/>
          </a:p>
          <a:p>
            <a:pPr lvl="1"/>
            <a:endParaRPr lang="en-US" dirty="0" smtClean="0"/>
          </a:p>
          <a:p>
            <a:endParaRPr lang="en-US" dirty="0" smtClean="0"/>
          </a:p>
          <a:p>
            <a:pPr lvl="1"/>
            <a:endParaRPr lang="en-US" dirty="0" smtClean="0"/>
          </a:p>
          <a:p>
            <a:endParaRPr lang="en-US" dirty="0"/>
          </a:p>
        </p:txBody>
      </p:sp>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Cowboy Coding</a:t>
            </a:r>
            <a:endParaRPr lang="en-US" dirty="0"/>
          </a:p>
        </p:txBody>
      </p:sp>
      <p:pic>
        <p:nvPicPr>
          <p:cNvPr id="4" name="Content Placeholder 3" descr="the-new-recruit-thumb2.jpg"/>
          <p:cNvPicPr>
            <a:picLocks noGrp="1" noChangeAspect="1"/>
          </p:cNvPicPr>
          <p:nvPr>
            <p:ph idx="1"/>
          </p:nvPr>
        </p:nvPicPr>
        <p:blipFill>
          <a:blip r:embed="rId2" cstate="print"/>
          <a:stretch>
            <a:fillRect/>
          </a:stretch>
        </p:blipFill>
        <p:spPr>
          <a:xfrm>
            <a:off x="1841863" y="1461045"/>
            <a:ext cx="5381897" cy="4171682"/>
          </a:xfrm>
        </p:spPr>
      </p:pic>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we aim to cover in the next 70 minutes…</a:t>
            </a:r>
            <a:endParaRPr lang="en-US" dirty="0"/>
          </a:p>
        </p:txBody>
      </p:sp>
      <p:sp>
        <p:nvSpPr>
          <p:cNvPr id="3" name="Content Placeholder 2"/>
          <p:cNvSpPr>
            <a:spLocks noGrp="1"/>
          </p:cNvSpPr>
          <p:nvPr>
            <p:ph idx="1"/>
          </p:nvPr>
        </p:nvSpPr>
        <p:spPr/>
        <p:txBody>
          <a:bodyPr/>
          <a:lstStyle/>
          <a:p>
            <a:r>
              <a:rPr lang="en-US" dirty="0" smtClean="0"/>
              <a:t>Things to consider when architecting an enterprise application</a:t>
            </a:r>
          </a:p>
          <a:p>
            <a:r>
              <a:rPr lang="en-US" dirty="0" smtClean="0"/>
              <a:t>Integration and implementation details to make your deployment successful</a:t>
            </a:r>
          </a:p>
          <a:p>
            <a:r>
              <a:rPr lang="en-US" dirty="0" smtClean="0"/>
              <a:t>Identifying  the LiveCycle components to address your needs</a:t>
            </a:r>
          </a:p>
          <a:p>
            <a:r>
              <a:rPr lang="en-US" dirty="0" smtClean="0"/>
              <a:t>Addressing common solution patterns with LiveCycle</a:t>
            </a:r>
          </a:p>
          <a:p>
            <a:r>
              <a:rPr lang="en-US" dirty="0" smtClean="0"/>
              <a:t>3 real world Professional Services implementations</a:t>
            </a:r>
          </a:p>
          <a:p>
            <a:endParaRPr lang="en-US" dirty="0" smtClean="0"/>
          </a:p>
          <a:p>
            <a:endParaRPr lang="en-US" dirty="0" smtClean="0"/>
          </a:p>
          <a:p>
            <a:endParaRPr lang="en-US" dirty="0" smtClean="0"/>
          </a:p>
          <a:p>
            <a:endParaRPr lang="en-US" dirty="0" smtClean="0"/>
          </a:p>
          <a:p>
            <a:endParaRPr lang="en-US" dirty="0"/>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Integration</a:t>
            </a:r>
          </a:p>
        </p:txBody>
      </p:sp>
      <p:sp>
        <p:nvSpPr>
          <p:cNvPr id="3" name="Content Placeholder 2"/>
          <p:cNvSpPr>
            <a:spLocks noGrp="1"/>
          </p:cNvSpPr>
          <p:nvPr>
            <p:ph idx="1"/>
          </p:nvPr>
        </p:nvSpPr>
        <p:spPr/>
        <p:txBody>
          <a:bodyPr/>
          <a:lstStyle/>
          <a:p>
            <a:r>
              <a:rPr lang="en-US" dirty="0" smtClean="0"/>
              <a:t>Do we need to modify existing services to support the new functionality?</a:t>
            </a:r>
          </a:p>
          <a:p>
            <a:r>
              <a:rPr lang="en-US" dirty="0" smtClean="0"/>
              <a:t>Division of labor - Who is doing what?</a:t>
            </a:r>
          </a:p>
          <a:p>
            <a:r>
              <a:rPr lang="en-US" dirty="0" smtClean="0"/>
              <a:t>Separate your design into logical sections- (divide and conquer)</a:t>
            </a:r>
          </a:p>
          <a:p>
            <a:r>
              <a:rPr lang="en-US" dirty="0" smtClean="0"/>
              <a:t>Start small and then go large</a:t>
            </a:r>
          </a:p>
          <a:p>
            <a:pPr lvl="1"/>
            <a:r>
              <a:rPr lang="en-US" dirty="0" smtClean="0"/>
              <a:t>i.e. pass 1 or 2 data elements to establish a valid connection</a:t>
            </a:r>
          </a:p>
          <a:p>
            <a:pPr lvl="1"/>
            <a:r>
              <a:rPr lang="en-US" dirty="0" smtClean="0"/>
              <a:t>Add additional elements to your domain/ schema</a:t>
            </a:r>
          </a:p>
          <a:p>
            <a:r>
              <a:rPr lang="en-US" dirty="0" smtClean="0"/>
              <a:t>Identify repeatable patterns</a:t>
            </a:r>
          </a:p>
          <a:p>
            <a:pPr lvl="1"/>
            <a:r>
              <a:rPr lang="en-US" dirty="0" smtClean="0"/>
              <a:t>Validation routines on data capture</a:t>
            </a:r>
          </a:p>
          <a:p>
            <a:pPr lvl="1"/>
            <a:r>
              <a:rPr lang="en-US" dirty="0" smtClean="0"/>
              <a:t>Rendering operations</a:t>
            </a:r>
          </a:p>
          <a:p>
            <a:pPr lvl="1"/>
            <a:r>
              <a:rPr lang="en-US" dirty="0" smtClean="0"/>
              <a:t>Variable re-use</a:t>
            </a:r>
          </a:p>
          <a:p>
            <a:r>
              <a:rPr lang="en-US" dirty="0" smtClean="0"/>
              <a:t>Think atomic services</a:t>
            </a:r>
          </a:p>
          <a:p>
            <a:r>
              <a:rPr lang="en-US" dirty="0" smtClean="0"/>
              <a:t>KIS – Keep it </a:t>
            </a:r>
            <a:r>
              <a:rPr lang="en-US" smtClean="0"/>
              <a:t>simple !</a:t>
            </a:r>
            <a:endParaRPr lang="en-US" dirty="0" smtClean="0"/>
          </a:p>
          <a:p>
            <a:endParaRPr lang="en-US" dirty="0" smtClean="0"/>
          </a:p>
          <a:p>
            <a:pPr lvl="1"/>
            <a:endParaRPr lang="en-US" dirty="0" smtClean="0"/>
          </a:p>
          <a:p>
            <a:pPr lvl="1"/>
            <a:endParaRPr lang="en-US" dirty="0" smtClean="0"/>
          </a:p>
          <a:p>
            <a:endParaRPr lang="en-US" dirty="0" smtClean="0"/>
          </a:p>
          <a:p>
            <a:endParaRPr lang="en-US" dirty="0" smtClean="0"/>
          </a:p>
          <a:p>
            <a:endParaRPr lang="en-US" dirty="0" smtClean="0"/>
          </a:p>
          <a:p>
            <a:endParaRPr lang="en-US" dirty="0" smtClean="0"/>
          </a:p>
          <a:p>
            <a:pPr lvl="1"/>
            <a:endParaRPr lang="en-US" dirty="0" smtClean="0"/>
          </a:p>
          <a:p>
            <a:pPr lvl="1"/>
            <a:endParaRPr lang="en-US" dirty="0" smtClean="0"/>
          </a:p>
          <a:p>
            <a:pPr lvl="1"/>
            <a:endParaRPr lang="en-US" dirty="0" smtClean="0"/>
          </a:p>
          <a:p>
            <a:endParaRPr lang="en-US" dirty="0" smtClean="0"/>
          </a:p>
          <a:p>
            <a:endParaRPr lang="en-US" dirty="0" smtClean="0"/>
          </a:p>
        </p:txBody>
      </p: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a:t>
            </a:r>
          </a:p>
        </p:txBody>
      </p:sp>
      <p:sp>
        <p:nvSpPr>
          <p:cNvPr id="3" name="Content Placeholder 2"/>
          <p:cNvSpPr>
            <a:spLocks noGrp="1"/>
          </p:cNvSpPr>
          <p:nvPr>
            <p:ph idx="1"/>
          </p:nvPr>
        </p:nvSpPr>
        <p:spPr/>
        <p:txBody>
          <a:bodyPr/>
          <a:lstStyle/>
          <a:p>
            <a:r>
              <a:rPr lang="en-US" dirty="0" smtClean="0"/>
              <a:t>Coding Standards </a:t>
            </a:r>
          </a:p>
          <a:p>
            <a:pPr lvl="1"/>
            <a:r>
              <a:rPr lang="en-US" dirty="0" smtClean="0"/>
              <a:t>Forms</a:t>
            </a:r>
          </a:p>
          <a:p>
            <a:pPr lvl="1"/>
            <a:r>
              <a:rPr lang="en-US" dirty="0" smtClean="0"/>
              <a:t>Custom components</a:t>
            </a:r>
          </a:p>
          <a:p>
            <a:pPr lvl="1"/>
            <a:r>
              <a:rPr lang="en-US" dirty="0" smtClean="0"/>
              <a:t>Avoid hard-coded literal values </a:t>
            </a:r>
          </a:p>
          <a:p>
            <a:pPr lvl="1"/>
            <a:r>
              <a:rPr lang="en-US" dirty="0" smtClean="0"/>
              <a:t>Exception Handling</a:t>
            </a:r>
          </a:p>
          <a:p>
            <a:r>
              <a:rPr lang="en-US" dirty="0" smtClean="0"/>
              <a:t>Service Implementation</a:t>
            </a:r>
          </a:p>
          <a:p>
            <a:pPr lvl="1"/>
            <a:r>
              <a:rPr lang="en-US" dirty="0" smtClean="0"/>
              <a:t>Process granularity </a:t>
            </a:r>
          </a:p>
          <a:p>
            <a:pPr lvl="1"/>
            <a:r>
              <a:rPr lang="en-US" dirty="0" smtClean="0"/>
              <a:t>Design of the API for external consumers </a:t>
            </a:r>
          </a:p>
          <a:p>
            <a:pPr lvl="1"/>
            <a:r>
              <a:rPr lang="en-US" dirty="0" smtClean="0"/>
              <a:t>Ensure the process is discoverable </a:t>
            </a:r>
          </a:p>
          <a:p>
            <a:pPr lvl="1"/>
            <a:r>
              <a:rPr lang="en-US" dirty="0" smtClean="0"/>
              <a:t>Make the operation of the process clear </a:t>
            </a:r>
          </a:p>
          <a:p>
            <a:pPr lvl="1"/>
            <a:r>
              <a:rPr lang="en-US" dirty="0" smtClean="0"/>
              <a:t>Document the process requirements </a:t>
            </a:r>
          </a:p>
          <a:p>
            <a:pPr lvl="1"/>
            <a:r>
              <a:rPr lang="en-US" dirty="0" smtClean="0"/>
              <a:t>Consider endpoints and access security </a:t>
            </a:r>
          </a:p>
          <a:p>
            <a:pPr>
              <a:buNone/>
            </a:pPr>
            <a:endParaRPr lang="en-US" dirty="0" smtClean="0"/>
          </a:p>
          <a:p>
            <a:pPr lvl="1"/>
            <a:endParaRPr lang="en-US" dirty="0" smtClean="0"/>
          </a:p>
          <a:p>
            <a:pPr lvl="1"/>
            <a:endParaRPr lang="en-US" dirty="0" smtClean="0"/>
          </a:p>
          <a:p>
            <a:endParaRPr lang="en-US" dirty="0" smtClean="0"/>
          </a:p>
          <a:p>
            <a:endParaRPr lang="en-US" dirty="0" smtClean="0"/>
          </a:p>
          <a:p>
            <a:endParaRPr lang="en-US" dirty="0" smtClean="0"/>
          </a:p>
          <a:p>
            <a:endParaRPr lang="en-US" dirty="0" smtClean="0"/>
          </a:p>
          <a:p>
            <a:pPr lvl="1"/>
            <a:endParaRPr lang="en-US" dirty="0" smtClean="0"/>
          </a:p>
          <a:p>
            <a:pPr lvl="1"/>
            <a:endParaRPr lang="en-US" dirty="0" smtClean="0"/>
          </a:p>
          <a:p>
            <a:pPr lvl="1"/>
            <a:endParaRPr lang="en-US" dirty="0" smtClean="0"/>
          </a:p>
          <a:p>
            <a:endParaRPr lang="en-US" dirty="0" smtClean="0"/>
          </a:p>
          <a:p>
            <a:endParaRPr lang="en-US" dirty="0" smtClean="0"/>
          </a:p>
        </p:txBody>
      </p:sp>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a:t>
            </a:r>
          </a:p>
        </p:txBody>
      </p:sp>
      <p:sp>
        <p:nvSpPr>
          <p:cNvPr id="3" name="Content Placeholder 2"/>
          <p:cNvSpPr>
            <a:spLocks noGrp="1"/>
          </p:cNvSpPr>
          <p:nvPr>
            <p:ph idx="1"/>
          </p:nvPr>
        </p:nvSpPr>
        <p:spPr/>
        <p:txBody>
          <a:bodyPr/>
          <a:lstStyle/>
          <a:p>
            <a:r>
              <a:rPr lang="en-US" dirty="0" smtClean="0"/>
              <a:t>Process/Service Versioning </a:t>
            </a:r>
          </a:p>
          <a:p>
            <a:pPr lvl="1"/>
            <a:r>
              <a:rPr lang="en-US" dirty="0" smtClean="0"/>
              <a:t>Strict process versioning makes it clear when the process was last updated, and allows the LCA (LiveCycle Archive file) to be as robust and accurate as possible. </a:t>
            </a:r>
          </a:p>
          <a:p>
            <a:r>
              <a:rPr lang="en-US" dirty="0" smtClean="0"/>
              <a:t>Test-Driven Development </a:t>
            </a:r>
          </a:p>
          <a:p>
            <a:pPr lvl="1"/>
            <a:r>
              <a:rPr lang="en-US" dirty="0" smtClean="0"/>
              <a:t>Use of an continuous integration server</a:t>
            </a:r>
          </a:p>
          <a:p>
            <a:pPr lvl="1"/>
            <a:r>
              <a:rPr lang="en-US" dirty="0" smtClean="0"/>
              <a:t>Customer tests for all scenarios - Happy path and corner cases</a:t>
            </a:r>
          </a:p>
          <a:p>
            <a:pPr lvl="1"/>
            <a:r>
              <a:rPr lang="en-US" dirty="0" smtClean="0"/>
              <a:t>Leverage </a:t>
            </a:r>
            <a:r>
              <a:rPr lang="en-US" dirty="0" err="1" smtClean="0"/>
              <a:t>xUnit</a:t>
            </a:r>
            <a:endParaRPr lang="en-US" dirty="0" smtClean="0"/>
          </a:p>
          <a:p>
            <a:pPr lvl="1"/>
            <a:r>
              <a:rPr lang="en-US" dirty="0" smtClean="0"/>
              <a:t>Quantity vs. Quality</a:t>
            </a:r>
          </a:p>
          <a:p>
            <a:r>
              <a:rPr lang="en-US" dirty="0" smtClean="0"/>
              <a:t>Configuration Management </a:t>
            </a:r>
          </a:p>
          <a:p>
            <a:pPr lvl="1"/>
            <a:r>
              <a:rPr lang="en-US" dirty="0" smtClean="0"/>
              <a:t>Source code version control </a:t>
            </a:r>
          </a:p>
          <a:p>
            <a:pPr lvl="1"/>
            <a:r>
              <a:rPr lang="en-US" dirty="0" smtClean="0"/>
              <a:t>Use automation of configuration management  LC API’s</a:t>
            </a:r>
          </a:p>
          <a:p>
            <a:r>
              <a:rPr lang="en-US" dirty="0" smtClean="0"/>
              <a:t>Deployment and Promotion</a:t>
            </a:r>
          </a:p>
          <a:p>
            <a:pPr lvl="1"/>
            <a:r>
              <a:rPr lang="en-US" dirty="0" smtClean="0"/>
              <a:t>LCA, assets, and whatever gates and processes you need to adhere too.</a:t>
            </a:r>
          </a:p>
          <a:p>
            <a:endParaRPr lang="en-US" dirty="0" smtClean="0"/>
          </a:p>
          <a:p>
            <a:pPr lvl="1"/>
            <a:endParaRPr lang="en-US" dirty="0" smtClean="0"/>
          </a:p>
          <a:p>
            <a:pPr lvl="1"/>
            <a:endParaRPr lang="en-US" dirty="0" smtClean="0"/>
          </a:p>
          <a:p>
            <a:endParaRPr lang="en-US" dirty="0" smtClean="0"/>
          </a:p>
          <a:p>
            <a:endParaRPr lang="en-US" dirty="0" smtClean="0"/>
          </a:p>
          <a:p>
            <a:r>
              <a:rPr lang="en-US" dirty="0" smtClean="0"/>
              <a:t>C</a:t>
            </a:r>
          </a:p>
          <a:p>
            <a:endParaRPr lang="en-US" dirty="0" smtClean="0"/>
          </a:p>
          <a:p>
            <a:pPr lvl="1"/>
            <a:endParaRPr lang="en-US" dirty="0" smtClean="0"/>
          </a:p>
          <a:p>
            <a:pPr lvl="1"/>
            <a:endParaRPr lang="en-US" dirty="0" smtClean="0"/>
          </a:p>
          <a:p>
            <a:pPr lvl="1"/>
            <a:endParaRPr lang="en-US" dirty="0" smtClean="0"/>
          </a:p>
          <a:p>
            <a:endParaRPr lang="en-US" dirty="0" smtClean="0"/>
          </a:p>
          <a:p>
            <a:endParaRPr lang="en-US" dirty="0" smtClean="0"/>
          </a:p>
        </p:txBody>
      </p:sp>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7" name="Rectangle 7"/>
          <p:cNvSpPr>
            <a:spLocks noGrp="1" noChangeArrowheads="1"/>
          </p:cNvSpPr>
          <p:nvPr>
            <p:ph type="ctrTitle" sz="quarter"/>
          </p:nvPr>
        </p:nvSpPr>
        <p:spPr>
          <a:xfrm>
            <a:off x="439049" y="894953"/>
            <a:ext cx="4794432" cy="1090403"/>
          </a:xfrm>
        </p:spPr>
        <p:txBody>
          <a:bodyPr>
            <a:normAutofit/>
          </a:bodyPr>
          <a:lstStyle/>
          <a:p>
            <a:r>
              <a:rPr lang="en-US" dirty="0" smtClean="0"/>
              <a:t>Implementation 1</a:t>
            </a:r>
            <a:br>
              <a:rPr lang="en-US" dirty="0" smtClean="0"/>
            </a:br>
            <a:r>
              <a:rPr lang="en-US" dirty="0" smtClean="0"/>
              <a:t>NA Financial Account Opening</a:t>
            </a:r>
            <a:endParaRPr lang="en-US" dirty="0"/>
          </a:p>
        </p:txBody>
      </p:sp>
      <p:sp>
        <p:nvSpPr>
          <p:cNvPr id="10248" name="Rectangle 8"/>
          <p:cNvSpPr>
            <a:spLocks noGrp="1" noChangeArrowheads="1"/>
          </p:cNvSpPr>
          <p:nvPr>
            <p:ph type="subTitle" sz="quarter" idx="1"/>
          </p:nvPr>
        </p:nvSpPr>
        <p:spPr/>
        <p:txBody>
          <a:bodyPr/>
          <a:lstStyle/>
          <a:p>
            <a:endParaRPr lang="en-US" sz="2000" dirty="0"/>
          </a:p>
        </p:txBody>
      </p:sp>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p>
        </p:txBody>
      </p:sp>
      <p:sp>
        <p:nvSpPr>
          <p:cNvPr id="3" name="Content Placeholder 2"/>
          <p:cNvSpPr>
            <a:spLocks noGrp="1"/>
          </p:cNvSpPr>
          <p:nvPr>
            <p:ph idx="1"/>
          </p:nvPr>
        </p:nvSpPr>
        <p:spPr/>
        <p:txBody>
          <a:bodyPr/>
          <a:lstStyle/>
          <a:p>
            <a:r>
              <a:rPr lang="en-US" dirty="0" smtClean="0"/>
              <a:t>Needs to streamline account opening process </a:t>
            </a:r>
          </a:p>
          <a:p>
            <a:r>
              <a:rPr lang="en-US" dirty="0" smtClean="0"/>
              <a:t>Taking too long, prone to errors</a:t>
            </a:r>
          </a:p>
          <a:p>
            <a:r>
              <a:rPr lang="en-US" dirty="0" smtClean="0"/>
              <a:t>Currently using print and fill for all applications</a:t>
            </a:r>
          </a:p>
          <a:p>
            <a:r>
              <a:rPr lang="en-US" dirty="0" smtClean="0"/>
              <a:t>Paper workflow</a:t>
            </a:r>
          </a:p>
          <a:p>
            <a:r>
              <a:rPr lang="en-US" dirty="0" smtClean="0"/>
              <a:t>Supports multiple channels – branch, online, phone and manual</a:t>
            </a:r>
          </a:p>
          <a:p>
            <a:r>
              <a:rPr lang="en-US" dirty="0" smtClean="0"/>
              <a:t>Security</a:t>
            </a:r>
          </a:p>
          <a:p>
            <a:r>
              <a:rPr lang="en-US" dirty="0" smtClean="0"/>
              <a:t>New and existing clients</a:t>
            </a:r>
          </a:p>
          <a:p>
            <a:r>
              <a:rPr lang="en-US" dirty="0" smtClean="0"/>
              <a:t>All forms need to be accessible using screen readers</a:t>
            </a:r>
          </a:p>
          <a:p>
            <a:r>
              <a:rPr lang="en-US" dirty="0" smtClean="0"/>
              <a:t>All forms need to be government approved</a:t>
            </a:r>
          </a:p>
          <a:p>
            <a:r>
              <a:rPr lang="en-US" dirty="0" smtClean="0"/>
              <a:t>Needs to go live by Jan 1</a:t>
            </a:r>
            <a:r>
              <a:rPr lang="en-US" baseline="30000" dirty="0" smtClean="0"/>
              <a:t>st</a:t>
            </a:r>
            <a:r>
              <a:rPr lang="en-US" dirty="0" smtClean="0"/>
              <a:t> </a:t>
            </a:r>
          </a:p>
          <a:p>
            <a:r>
              <a:rPr lang="en-US" dirty="0" smtClean="0"/>
              <a:t>No partying the night before </a:t>
            </a:r>
            <a:r>
              <a:rPr lang="en-US" dirty="0" smtClean="0">
                <a:sym typeface="Wingdings" pitchFamily="2" charset="2"/>
              </a:rPr>
              <a:t></a:t>
            </a:r>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size</a:t>
            </a:r>
          </a:p>
        </p:txBody>
      </p:sp>
      <p:sp>
        <p:nvSpPr>
          <p:cNvPr id="3" name="Content Placeholder 2"/>
          <p:cNvSpPr>
            <a:spLocks noGrp="1"/>
          </p:cNvSpPr>
          <p:nvPr>
            <p:ph idx="1"/>
          </p:nvPr>
        </p:nvSpPr>
        <p:spPr/>
        <p:txBody>
          <a:bodyPr/>
          <a:lstStyle/>
          <a:p>
            <a:r>
              <a:rPr lang="en-US" dirty="0" smtClean="0"/>
              <a:t>50 forms, 1 large workflow and 6 supporting processes</a:t>
            </a:r>
          </a:p>
          <a:p>
            <a:r>
              <a:rPr lang="en-US" dirty="0" smtClean="0"/>
              <a:t>Targeting ~15,000 applications a week</a:t>
            </a:r>
          </a:p>
          <a:p>
            <a:r>
              <a:rPr lang="en-US" dirty="0" smtClean="0">
                <a:solidFill>
                  <a:schemeClr val="bg1"/>
                </a:solidFill>
              </a:rPr>
              <a:t>Adobe Professional Services</a:t>
            </a:r>
          </a:p>
          <a:p>
            <a:pPr lvl="1"/>
            <a:r>
              <a:rPr lang="en-US" dirty="0" smtClean="0"/>
              <a:t>5 resources: Sr. Project Manager, Technical Architect, 2 Senior Consultants, Technical advisor</a:t>
            </a:r>
          </a:p>
          <a:p>
            <a:r>
              <a:rPr lang="en-US" dirty="0" smtClean="0"/>
              <a:t>Client</a:t>
            </a:r>
          </a:p>
          <a:p>
            <a:pPr lvl="1"/>
            <a:r>
              <a:rPr lang="en-US" dirty="0" smtClean="0"/>
              <a:t>12 resources: 4 PM’s, many architects, mainframe admin, offshore QA, operations…</a:t>
            </a:r>
          </a:p>
          <a:p>
            <a:r>
              <a:rPr lang="en-US" dirty="0" smtClean="0"/>
              <a:t>Duration =  9 months</a:t>
            </a:r>
          </a:p>
          <a:p>
            <a:pPr lvl="1"/>
            <a:r>
              <a:rPr lang="en-US" sz="2000" dirty="0" smtClean="0"/>
              <a:t>Prototype phase - 2 months</a:t>
            </a:r>
          </a:p>
          <a:p>
            <a:pPr lvl="1"/>
            <a:r>
              <a:rPr lang="en-US" sz="2000" dirty="0" smtClean="0"/>
              <a:t>Define and Deliver  2+5 months</a:t>
            </a:r>
          </a:p>
          <a:p>
            <a:endParaRPr lang="en-US" dirty="0" smtClean="0"/>
          </a:p>
          <a:p>
            <a:endParaRPr lang="en-US" dirty="0" smtClean="0"/>
          </a:p>
          <a:p>
            <a:endParaRPr lang="en-US" dirty="0" smtClean="0"/>
          </a:p>
          <a:p>
            <a:endParaRPr lang="en-US" dirty="0" smtClean="0"/>
          </a:p>
          <a:p>
            <a:pPr lvl="1"/>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with LiveCycle</a:t>
            </a:r>
            <a:endParaRPr lang="en-US" dirty="0"/>
          </a:p>
        </p:txBody>
      </p:sp>
      <p:sp>
        <p:nvSpPr>
          <p:cNvPr id="3" name="Content Placeholder 2"/>
          <p:cNvSpPr>
            <a:spLocks noGrp="1"/>
          </p:cNvSpPr>
          <p:nvPr>
            <p:ph idx="1"/>
          </p:nvPr>
        </p:nvSpPr>
        <p:spPr>
          <a:xfrm>
            <a:off x="241300" y="1085850"/>
            <a:ext cx="8750300" cy="4840288"/>
          </a:xfrm>
        </p:spPr>
        <p:txBody>
          <a:bodyPr/>
          <a:lstStyle/>
          <a:p>
            <a:r>
              <a:rPr lang="en-US" dirty="0" smtClean="0"/>
              <a:t>Pre-population of account information based on client card number </a:t>
            </a:r>
            <a:r>
              <a:rPr lang="en-US" i="1" dirty="0" smtClean="0"/>
              <a:t>– </a:t>
            </a:r>
            <a:r>
              <a:rPr lang="en-US" i="1" dirty="0" smtClean="0">
                <a:solidFill>
                  <a:srgbClr val="FF0000"/>
                </a:solidFill>
              </a:rPr>
              <a:t>Forms ES</a:t>
            </a:r>
          </a:p>
          <a:p>
            <a:r>
              <a:rPr lang="en-US" dirty="0" smtClean="0"/>
              <a:t>Data capture via guides and accessible PDF </a:t>
            </a:r>
            <a:r>
              <a:rPr lang="en-US" dirty="0" smtClean="0">
                <a:solidFill>
                  <a:schemeClr val="bg1"/>
                </a:solidFill>
              </a:rPr>
              <a:t>–</a:t>
            </a:r>
            <a:r>
              <a:rPr lang="en-US" dirty="0" smtClean="0">
                <a:solidFill>
                  <a:srgbClr val="FF0000"/>
                </a:solidFill>
              </a:rPr>
              <a:t> </a:t>
            </a:r>
            <a:r>
              <a:rPr lang="en-US" i="1" dirty="0" smtClean="0">
                <a:solidFill>
                  <a:srgbClr val="FF0000"/>
                </a:solidFill>
              </a:rPr>
              <a:t>Forms ES, Designer, Guide Builder</a:t>
            </a:r>
          </a:p>
          <a:p>
            <a:r>
              <a:rPr lang="en-US" dirty="0" smtClean="0"/>
              <a:t>Server-side validation of data integrity- </a:t>
            </a:r>
            <a:r>
              <a:rPr lang="en-US" i="1" dirty="0" smtClean="0">
                <a:solidFill>
                  <a:srgbClr val="FF0000"/>
                </a:solidFill>
              </a:rPr>
              <a:t>Custom Component Workbench</a:t>
            </a:r>
          </a:p>
          <a:p>
            <a:r>
              <a:rPr lang="en-US" dirty="0" smtClean="0"/>
              <a:t>Initiate a workflow for back-end operations processing </a:t>
            </a:r>
            <a:r>
              <a:rPr lang="en-US" i="1" dirty="0" smtClean="0">
                <a:solidFill>
                  <a:schemeClr val="bg1"/>
                </a:solidFill>
              </a:rPr>
              <a:t>–</a:t>
            </a:r>
            <a:r>
              <a:rPr lang="en-US" i="1" dirty="0" smtClean="0">
                <a:solidFill>
                  <a:srgbClr val="FF0000"/>
                </a:solidFill>
              </a:rPr>
              <a:t> Process Management</a:t>
            </a:r>
          </a:p>
          <a:p>
            <a:r>
              <a:rPr lang="en-US" dirty="0" smtClean="0"/>
              <a:t>Auto printing of application due to internal processes – </a:t>
            </a:r>
            <a:r>
              <a:rPr lang="en-US" i="1" dirty="0" smtClean="0">
                <a:solidFill>
                  <a:srgbClr val="FF0000"/>
                </a:solidFill>
              </a:rPr>
              <a:t>Output ES</a:t>
            </a:r>
          </a:p>
          <a:p>
            <a:r>
              <a:rPr lang="en-US" dirty="0" smtClean="0"/>
              <a:t>Storage as a document of record in the mainframe - </a:t>
            </a:r>
            <a:r>
              <a:rPr lang="en-US" i="1" dirty="0" smtClean="0">
                <a:solidFill>
                  <a:srgbClr val="FF0000"/>
                </a:solidFill>
              </a:rPr>
              <a:t>Custom Component Content Services</a:t>
            </a:r>
          </a:p>
          <a:p>
            <a:endParaRPr lang="en-US" dirty="0" smtClean="0"/>
          </a:p>
          <a:p>
            <a:endParaRPr lang="en-US" dirty="0"/>
          </a:p>
        </p:txBody>
      </p:sp>
    </p:spTree>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LiveCycle ES</a:t>
            </a:r>
            <a:endParaRPr lang="en-US" dirty="0"/>
          </a:p>
        </p:txBody>
      </p:sp>
      <p:sp>
        <p:nvSpPr>
          <p:cNvPr id="68" name="Rectangle 67"/>
          <p:cNvSpPr/>
          <p:nvPr/>
        </p:nvSpPr>
        <p:spPr>
          <a:xfrm>
            <a:off x="0" y="3039036"/>
            <a:ext cx="9144000" cy="3290048"/>
          </a:xfrm>
          <a:prstGeom prst="rect">
            <a:avLst/>
          </a:prstGeom>
          <a:gradFill>
            <a:gsLst>
              <a:gs pos="0">
                <a:srgbClr val="FFFFFF"/>
              </a:gs>
              <a:gs pos="100000">
                <a:srgbClr val="93E3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000000"/>
              </a:solidFill>
            </a:endParaRPr>
          </a:p>
        </p:txBody>
      </p:sp>
      <p:sp>
        <p:nvSpPr>
          <p:cNvPr id="69" name="AutoShape 12"/>
          <p:cNvSpPr>
            <a:spLocks noChangeArrowheads="1"/>
          </p:cNvSpPr>
          <p:nvPr/>
        </p:nvSpPr>
        <p:spPr bwMode="auto">
          <a:xfrm>
            <a:off x="2217231" y="2406650"/>
            <a:ext cx="5058212" cy="2007870"/>
          </a:xfrm>
          <a:prstGeom prst="roundRect">
            <a:avLst>
              <a:gd name="adj" fmla="val 1671"/>
            </a:avLst>
          </a:prstGeom>
          <a:gradFill rotWithShape="1">
            <a:gsLst>
              <a:gs pos="0">
                <a:srgbClr val="7999A4"/>
              </a:gs>
              <a:gs pos="100000">
                <a:srgbClr val="394D56"/>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defTabSz="457200"/>
            <a:endParaRPr lang="en-US" sz="1100">
              <a:latin typeface="Adobe Clean" pitchFamily="34" charset="0"/>
              <a:sym typeface="Gill Sans" charset="0"/>
            </a:endParaRPr>
          </a:p>
        </p:txBody>
      </p:sp>
      <p:sp>
        <p:nvSpPr>
          <p:cNvPr id="71" name="Rounded Rectangle 70"/>
          <p:cNvSpPr/>
          <p:nvPr/>
        </p:nvSpPr>
        <p:spPr>
          <a:xfrm>
            <a:off x="812292" y="817336"/>
            <a:ext cx="7523117" cy="1542189"/>
          </a:xfrm>
          <a:prstGeom prst="roundRect">
            <a:avLst>
              <a:gd name="adj" fmla="val 2613"/>
            </a:avLst>
          </a:prstGeom>
          <a:gradFill rotWithShape="1">
            <a:gsLst>
              <a:gs pos="0">
                <a:srgbClr val="7999A4"/>
              </a:gs>
              <a:gs pos="100000">
                <a:srgbClr val="394D56"/>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defTabSz="457200"/>
            <a:endParaRPr lang="en-US" sz="1100" dirty="0" smtClean="0">
              <a:latin typeface="Adobe Clean" pitchFamily="34" charset="0"/>
              <a:sym typeface="Gill Sans" charset="0"/>
            </a:endParaRPr>
          </a:p>
        </p:txBody>
      </p:sp>
      <p:sp>
        <p:nvSpPr>
          <p:cNvPr id="72" name="Rounded Rectangle 71"/>
          <p:cNvSpPr>
            <a:spLocks noChangeAspect="1"/>
          </p:cNvSpPr>
          <p:nvPr/>
        </p:nvSpPr>
        <p:spPr>
          <a:xfrm>
            <a:off x="891540" y="1781175"/>
            <a:ext cx="7342260" cy="508232"/>
          </a:xfrm>
          <a:prstGeom prst="roundRect">
            <a:avLst>
              <a:gd name="adj" fmla="val 9296"/>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a:endParaRPr lang="en-US" sz="1000" dirty="0">
              <a:solidFill>
                <a:srgbClr val="000000"/>
              </a:solidFill>
              <a:latin typeface="Adobe Clean" pitchFamily="34" charset="0"/>
              <a:sym typeface="Gill Sans" charset="0"/>
            </a:endParaRPr>
          </a:p>
        </p:txBody>
      </p:sp>
      <p:sp>
        <p:nvSpPr>
          <p:cNvPr id="73" name="Rounded Rectangle 72"/>
          <p:cNvSpPr>
            <a:spLocks noChangeAspect="1"/>
          </p:cNvSpPr>
          <p:nvPr/>
        </p:nvSpPr>
        <p:spPr>
          <a:xfrm>
            <a:off x="891540" y="1196743"/>
            <a:ext cx="7342259" cy="508232"/>
          </a:xfrm>
          <a:prstGeom prst="roundRect">
            <a:avLst>
              <a:gd name="adj" fmla="val 9296"/>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a:endParaRPr lang="en-US" sz="1000" dirty="0">
              <a:solidFill>
                <a:srgbClr val="000000"/>
              </a:solidFill>
              <a:latin typeface="Adobe Clean" pitchFamily="34" charset="0"/>
              <a:sym typeface="Gill Sans" charset="0"/>
            </a:endParaRPr>
          </a:p>
        </p:txBody>
      </p:sp>
      <p:sp>
        <p:nvSpPr>
          <p:cNvPr id="74" name="TextBox 73"/>
          <p:cNvSpPr txBox="1"/>
          <p:nvPr/>
        </p:nvSpPr>
        <p:spPr>
          <a:xfrm>
            <a:off x="3923392" y="827789"/>
            <a:ext cx="1404615" cy="307777"/>
          </a:xfrm>
          <a:prstGeom prst="rect">
            <a:avLst/>
          </a:prstGeom>
          <a:noFill/>
        </p:spPr>
        <p:txBody>
          <a:bodyPr wrap="none" rtlCol="0">
            <a:spAutoFit/>
          </a:bodyPr>
          <a:lstStyle/>
          <a:p>
            <a:pPr defTabSz="457200" fontAlgn="auto">
              <a:spcBef>
                <a:spcPts val="0"/>
              </a:spcBef>
              <a:spcAft>
                <a:spcPts val="0"/>
              </a:spcAft>
            </a:pPr>
            <a:r>
              <a:rPr lang="en-US" sz="1400" dirty="0" smtClean="0">
                <a:solidFill>
                  <a:srgbClr val="FFFFFF"/>
                </a:solidFill>
                <a:effectLst>
                  <a:outerShdw blurRad="50800" dist="38100" dir="2700000" algn="tl" rotWithShape="0">
                    <a:prstClr val="black">
                      <a:alpha val="40000"/>
                    </a:prstClr>
                  </a:outerShdw>
                </a:effectLst>
                <a:latin typeface="Adobe Clean" pitchFamily="34" charset="0"/>
              </a:rPr>
              <a:t>User Experience</a:t>
            </a:r>
            <a:endParaRPr lang="en-US" sz="1400" dirty="0">
              <a:solidFill>
                <a:srgbClr val="FFFFFF"/>
              </a:solidFill>
              <a:effectLst>
                <a:outerShdw blurRad="50800" dist="38100" dir="2700000" algn="tl" rotWithShape="0">
                  <a:prstClr val="black">
                    <a:alpha val="40000"/>
                  </a:prstClr>
                </a:outerShdw>
              </a:effectLst>
              <a:latin typeface="Adobe Clean" pitchFamily="34" charset="0"/>
            </a:endParaRPr>
          </a:p>
        </p:txBody>
      </p:sp>
      <p:sp>
        <p:nvSpPr>
          <p:cNvPr id="75" name="TextBox 74"/>
          <p:cNvSpPr txBox="1"/>
          <p:nvPr/>
        </p:nvSpPr>
        <p:spPr>
          <a:xfrm>
            <a:off x="938956" y="1292578"/>
            <a:ext cx="1520145" cy="302788"/>
          </a:xfrm>
          <a:prstGeom prst="rect">
            <a:avLst/>
          </a:prstGeom>
          <a:noFill/>
        </p:spPr>
        <p:txBody>
          <a:bodyPr wrap="none" rtlCol="0">
            <a:spAutoFit/>
          </a:bodyPr>
          <a:lstStyle/>
          <a:p>
            <a:r>
              <a:rPr lang="en-US" sz="1200" dirty="0" smtClean="0">
                <a:latin typeface="Adobe Clean" pitchFamily="34" charset="0"/>
                <a:cs typeface="Adobe Clean"/>
              </a:rPr>
              <a:t>Multiple Channels</a:t>
            </a:r>
            <a:endParaRPr lang="en-US" sz="1200" dirty="0">
              <a:latin typeface="Adobe Clean" pitchFamily="34" charset="0"/>
              <a:cs typeface="Adobe Clean"/>
            </a:endParaRPr>
          </a:p>
        </p:txBody>
      </p:sp>
      <p:sp>
        <p:nvSpPr>
          <p:cNvPr id="76" name="TextBox 75"/>
          <p:cNvSpPr txBox="1"/>
          <p:nvPr/>
        </p:nvSpPr>
        <p:spPr>
          <a:xfrm>
            <a:off x="936933" y="1829985"/>
            <a:ext cx="1544519" cy="302788"/>
          </a:xfrm>
          <a:prstGeom prst="rect">
            <a:avLst/>
          </a:prstGeom>
          <a:noFill/>
        </p:spPr>
        <p:txBody>
          <a:bodyPr wrap="none" rtlCol="0">
            <a:spAutoFit/>
          </a:bodyPr>
          <a:lstStyle/>
          <a:p>
            <a:r>
              <a:rPr lang="en-US" sz="1200" dirty="0" smtClean="0">
                <a:latin typeface="Adobe Clean" pitchFamily="34" charset="0"/>
                <a:cs typeface="Adobe Clean"/>
              </a:rPr>
              <a:t>Multiple Platforms</a:t>
            </a:r>
            <a:endParaRPr lang="en-US" sz="1200" dirty="0">
              <a:latin typeface="Adobe Clean" pitchFamily="34" charset="0"/>
              <a:cs typeface="Adobe Clean"/>
            </a:endParaRPr>
          </a:p>
        </p:txBody>
      </p:sp>
      <p:sp>
        <p:nvSpPr>
          <p:cNvPr id="77" name="Rounded Rectangle 76"/>
          <p:cNvSpPr/>
          <p:nvPr/>
        </p:nvSpPr>
        <p:spPr>
          <a:xfrm>
            <a:off x="804559" y="2401481"/>
            <a:ext cx="1368125" cy="2608337"/>
          </a:xfrm>
          <a:prstGeom prst="roundRect">
            <a:avLst>
              <a:gd name="adj" fmla="val 2570"/>
            </a:avLst>
          </a:prstGeom>
          <a:gradFill rotWithShape="1">
            <a:gsLst>
              <a:gs pos="0">
                <a:srgbClr val="7999A4"/>
              </a:gs>
              <a:gs pos="100000">
                <a:srgbClr val="394D56"/>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defTabSz="457200"/>
            <a:endParaRPr lang="en-US" sz="1100" dirty="0" smtClean="0">
              <a:latin typeface="Adobe Clean" pitchFamily="34" charset="0"/>
              <a:sym typeface="Gill Sans" charset="0"/>
            </a:endParaRPr>
          </a:p>
        </p:txBody>
      </p:sp>
      <p:sp>
        <p:nvSpPr>
          <p:cNvPr id="78" name="TextBox 77"/>
          <p:cNvSpPr txBox="1"/>
          <p:nvPr/>
        </p:nvSpPr>
        <p:spPr>
          <a:xfrm>
            <a:off x="1159059" y="2468120"/>
            <a:ext cx="589585" cy="307777"/>
          </a:xfrm>
          <a:prstGeom prst="rect">
            <a:avLst/>
          </a:prstGeom>
          <a:noFill/>
        </p:spPr>
        <p:txBody>
          <a:bodyPr wrap="none" rtlCol="0">
            <a:spAutoFit/>
          </a:bodyPr>
          <a:lstStyle/>
          <a:p>
            <a:r>
              <a:rPr lang="en-US" sz="1400" dirty="0" smtClean="0">
                <a:solidFill>
                  <a:srgbClr val="FFFFFF"/>
                </a:solidFill>
                <a:effectLst>
                  <a:outerShdw blurRad="50800" dist="38100" dir="2700000" algn="tl" rotWithShape="0">
                    <a:prstClr val="black">
                      <a:alpha val="40000"/>
                    </a:prstClr>
                  </a:outerShdw>
                </a:effectLst>
                <a:latin typeface="Adobe Clean" pitchFamily="34" charset="0"/>
                <a:cs typeface="Adobe Clean"/>
              </a:rPr>
              <a:t>Tools</a:t>
            </a:r>
            <a:endParaRPr lang="en-US" sz="1400" dirty="0">
              <a:solidFill>
                <a:srgbClr val="FFFFFF"/>
              </a:solidFill>
              <a:effectLst>
                <a:outerShdw blurRad="50800" dist="38100" dir="2700000" algn="tl" rotWithShape="0">
                  <a:prstClr val="black">
                    <a:alpha val="40000"/>
                  </a:prstClr>
                </a:outerShdw>
              </a:effectLst>
              <a:latin typeface="Adobe Clean" pitchFamily="34" charset="0"/>
              <a:cs typeface="Adobe Clean"/>
            </a:endParaRPr>
          </a:p>
        </p:txBody>
      </p:sp>
      <p:pic>
        <p:nvPicPr>
          <p:cNvPr id="79" name="Picture 33" descr="fc_appicon_no_shadow_png.png"/>
          <p:cNvPicPr>
            <a:picLocks/>
          </p:cNvPicPr>
          <p:nvPr/>
        </p:nvPicPr>
        <p:blipFill>
          <a:blip r:embed="rId3" cstate="print"/>
          <a:srcRect/>
          <a:stretch>
            <a:fillRect/>
          </a:stretch>
        </p:blipFill>
        <p:spPr bwMode="auto">
          <a:xfrm>
            <a:off x="941575" y="3362587"/>
            <a:ext cx="395815" cy="395815"/>
          </a:xfrm>
          <a:prstGeom prst="rect">
            <a:avLst/>
          </a:prstGeom>
          <a:solidFill>
            <a:schemeClr val="bg2">
              <a:lumMod val="50000"/>
            </a:schemeClr>
          </a:solidFill>
          <a:ln w="9525">
            <a:noFill/>
            <a:miter lim="800000"/>
            <a:headEnd/>
            <a:tailEnd/>
          </a:ln>
          <a:effectLst>
            <a:outerShdw blurRad="50800" dist="38100" dir="2700000" algn="tl" rotWithShape="0">
              <a:prstClr val="black">
                <a:alpha val="40000"/>
              </a:prstClr>
            </a:outerShdw>
          </a:effectLst>
        </p:spPr>
      </p:pic>
      <p:pic>
        <p:nvPicPr>
          <p:cNvPr id="80" name="Picture 5" descr="mnemonic_noshadow_flex"/>
          <p:cNvPicPr>
            <a:picLocks noChangeArrowheads="1"/>
          </p:cNvPicPr>
          <p:nvPr/>
        </p:nvPicPr>
        <p:blipFill>
          <a:blip r:embed="rId4" cstate="print"/>
          <a:stretch>
            <a:fillRect/>
          </a:stretch>
        </p:blipFill>
        <p:spPr bwMode="auto">
          <a:xfrm>
            <a:off x="941575" y="3919246"/>
            <a:ext cx="395815" cy="395024"/>
          </a:xfrm>
          <a:prstGeom prst="rect">
            <a:avLst/>
          </a:prstGeom>
          <a:solidFill>
            <a:schemeClr val="bg2">
              <a:lumMod val="50000"/>
            </a:schemeClr>
          </a:solidFill>
          <a:ln w="9525">
            <a:noFill/>
            <a:miter lim="800000"/>
            <a:headEnd/>
            <a:tailEnd/>
          </a:ln>
          <a:effectLst>
            <a:outerShdw blurRad="50800" dist="38100" dir="2700000" algn="tl" rotWithShape="0">
              <a:prstClr val="black">
                <a:alpha val="40000"/>
              </a:prstClr>
            </a:outerShdw>
          </a:effectLst>
        </p:spPr>
      </p:pic>
      <p:pic>
        <p:nvPicPr>
          <p:cNvPr id="81" name="Picture 94" descr="mnemonic_noshadow_livecycle"/>
          <p:cNvPicPr>
            <a:picLocks noChangeArrowheads="1"/>
          </p:cNvPicPr>
          <p:nvPr/>
        </p:nvPicPr>
        <p:blipFill>
          <a:blip r:embed="rId5" cstate="print"/>
          <a:srcRect/>
          <a:stretch>
            <a:fillRect/>
          </a:stretch>
        </p:blipFill>
        <p:spPr bwMode="auto">
          <a:xfrm>
            <a:off x="941575" y="4411097"/>
            <a:ext cx="395815" cy="395815"/>
          </a:xfrm>
          <a:prstGeom prst="rect">
            <a:avLst/>
          </a:prstGeom>
          <a:solidFill>
            <a:schemeClr val="bg2">
              <a:lumMod val="50000"/>
            </a:schemeClr>
          </a:solidFill>
          <a:effectLst>
            <a:outerShdw blurRad="50800" dist="38100" dir="2700000" algn="tl" rotWithShape="0">
              <a:prstClr val="black">
                <a:alpha val="40000"/>
              </a:prstClr>
            </a:outerShdw>
          </a:effectLst>
        </p:spPr>
      </p:pic>
      <p:pic>
        <p:nvPicPr>
          <p:cNvPr id="82" name="Picture 4"/>
          <p:cNvPicPr>
            <a:picLocks noChangeArrowheads="1"/>
          </p:cNvPicPr>
          <p:nvPr/>
        </p:nvPicPr>
        <p:blipFill>
          <a:blip r:embed="rId6" cstate="print"/>
          <a:srcRect/>
          <a:stretch>
            <a:fillRect/>
          </a:stretch>
        </p:blipFill>
        <p:spPr bwMode="auto">
          <a:xfrm>
            <a:off x="941575" y="2870340"/>
            <a:ext cx="395815" cy="395815"/>
          </a:xfrm>
          <a:prstGeom prst="rect">
            <a:avLst/>
          </a:prstGeom>
          <a:solidFill>
            <a:schemeClr val="bg2">
              <a:lumMod val="50000"/>
            </a:schemeClr>
          </a:solidFill>
          <a:ln w="9525">
            <a:noFill/>
            <a:miter lim="800000"/>
            <a:headEnd/>
            <a:tailEnd/>
          </a:ln>
          <a:effectLst>
            <a:outerShdw blurRad="50800" dist="38100" dir="2700000" algn="tl" rotWithShape="0">
              <a:prstClr val="black">
                <a:alpha val="40000"/>
              </a:prstClr>
            </a:outerShdw>
          </a:effectLst>
        </p:spPr>
      </p:pic>
      <p:sp>
        <p:nvSpPr>
          <p:cNvPr id="83" name="TextBox 82"/>
          <p:cNvSpPr txBox="1"/>
          <p:nvPr/>
        </p:nvSpPr>
        <p:spPr>
          <a:xfrm>
            <a:off x="1347406" y="2870341"/>
            <a:ext cx="635855" cy="408763"/>
          </a:xfrm>
          <a:prstGeom prst="rect">
            <a:avLst/>
          </a:prstGeom>
          <a:noFill/>
        </p:spPr>
        <p:txBody>
          <a:bodyPr wrap="none" rtlCol="0">
            <a:spAutoFit/>
          </a:bodyPr>
          <a:lstStyle/>
          <a:p>
            <a:r>
              <a:rPr lang="en-US" sz="1050" dirty="0" smtClean="0">
                <a:solidFill>
                  <a:srgbClr val="FFFFFF"/>
                </a:solidFill>
                <a:effectLst>
                  <a:outerShdw blurRad="50800" dist="38100" dir="2700000" algn="tl" rotWithShape="0">
                    <a:prstClr val="black">
                      <a:alpha val="40000"/>
                    </a:prstClr>
                  </a:outerShdw>
                </a:effectLst>
                <a:latin typeface="Adobe Clean" pitchFamily="34" charset="0"/>
              </a:rPr>
              <a:t>Creative</a:t>
            </a:r>
          </a:p>
          <a:p>
            <a:r>
              <a:rPr lang="en-US" sz="1050" dirty="0" smtClean="0">
                <a:solidFill>
                  <a:srgbClr val="FFFFFF"/>
                </a:solidFill>
                <a:effectLst>
                  <a:outerShdw blurRad="50800" dist="38100" dir="2700000" algn="tl" rotWithShape="0">
                    <a:prstClr val="black">
                      <a:alpha val="40000"/>
                    </a:prstClr>
                  </a:outerShdw>
                </a:effectLst>
                <a:latin typeface="Adobe Clean" pitchFamily="34" charset="0"/>
              </a:rPr>
              <a:t>Suite</a:t>
            </a:r>
            <a:endParaRPr lang="en-US" sz="1050" dirty="0">
              <a:solidFill>
                <a:srgbClr val="FFFFFF"/>
              </a:solidFill>
              <a:effectLst>
                <a:outerShdw blurRad="50800" dist="38100" dir="2700000" algn="tl" rotWithShape="0">
                  <a:prstClr val="black">
                    <a:alpha val="40000"/>
                  </a:prstClr>
                </a:outerShdw>
              </a:effectLst>
              <a:latin typeface="Adobe Clean" pitchFamily="34" charset="0"/>
            </a:endParaRPr>
          </a:p>
        </p:txBody>
      </p:sp>
      <p:sp>
        <p:nvSpPr>
          <p:cNvPr id="84" name="TextBox 83"/>
          <p:cNvSpPr txBox="1"/>
          <p:nvPr/>
        </p:nvSpPr>
        <p:spPr>
          <a:xfrm>
            <a:off x="1343305" y="3362587"/>
            <a:ext cx="618508" cy="408763"/>
          </a:xfrm>
          <a:prstGeom prst="rect">
            <a:avLst/>
          </a:prstGeom>
          <a:noFill/>
        </p:spPr>
        <p:txBody>
          <a:bodyPr wrap="none" rtlCol="0">
            <a:spAutoFit/>
          </a:bodyPr>
          <a:lstStyle/>
          <a:p>
            <a:r>
              <a:rPr lang="en-US" sz="1050" dirty="0" smtClean="0">
                <a:solidFill>
                  <a:srgbClr val="FFFFFF"/>
                </a:solidFill>
                <a:effectLst>
                  <a:outerShdw blurRad="50800" dist="38100" dir="2700000" algn="tl" rotWithShape="0">
                    <a:prstClr val="black">
                      <a:alpha val="40000"/>
                    </a:prstClr>
                  </a:outerShdw>
                </a:effectLst>
                <a:latin typeface="Adobe Clean" pitchFamily="34" charset="0"/>
              </a:rPr>
              <a:t>Flash</a:t>
            </a:r>
          </a:p>
          <a:p>
            <a:r>
              <a:rPr lang="en-US" sz="1050" dirty="0" smtClean="0">
                <a:solidFill>
                  <a:srgbClr val="FFFFFF"/>
                </a:solidFill>
                <a:effectLst>
                  <a:outerShdw blurRad="50800" dist="38100" dir="2700000" algn="tl" rotWithShape="0">
                    <a:prstClr val="black">
                      <a:alpha val="40000"/>
                    </a:prstClr>
                  </a:outerShdw>
                </a:effectLst>
                <a:latin typeface="Adobe Clean" pitchFamily="34" charset="0"/>
              </a:rPr>
              <a:t>Catalyst</a:t>
            </a:r>
            <a:endParaRPr lang="en-US" sz="1050" dirty="0">
              <a:solidFill>
                <a:srgbClr val="FFFFFF"/>
              </a:solidFill>
              <a:effectLst>
                <a:outerShdw blurRad="50800" dist="38100" dir="2700000" algn="tl" rotWithShape="0">
                  <a:prstClr val="black">
                    <a:alpha val="40000"/>
                  </a:prstClr>
                </a:outerShdw>
              </a:effectLst>
              <a:latin typeface="Adobe Clean" pitchFamily="34" charset="0"/>
            </a:endParaRPr>
          </a:p>
        </p:txBody>
      </p:sp>
      <p:sp>
        <p:nvSpPr>
          <p:cNvPr id="85" name="TextBox 84"/>
          <p:cNvSpPr txBox="1"/>
          <p:nvPr/>
        </p:nvSpPr>
        <p:spPr>
          <a:xfrm>
            <a:off x="1351862" y="3918851"/>
            <a:ext cx="572774" cy="408763"/>
          </a:xfrm>
          <a:prstGeom prst="rect">
            <a:avLst/>
          </a:prstGeom>
          <a:noFill/>
        </p:spPr>
        <p:txBody>
          <a:bodyPr wrap="none" rtlCol="0">
            <a:spAutoFit/>
          </a:bodyPr>
          <a:lstStyle/>
          <a:p>
            <a:r>
              <a:rPr lang="en-US" sz="1050" dirty="0" smtClean="0">
                <a:solidFill>
                  <a:srgbClr val="FFFFFF"/>
                </a:solidFill>
                <a:effectLst>
                  <a:outerShdw blurRad="50800" dist="38100" dir="2700000" algn="tl" rotWithShape="0">
                    <a:prstClr val="black">
                      <a:alpha val="40000"/>
                    </a:prstClr>
                  </a:outerShdw>
                </a:effectLst>
                <a:latin typeface="Adobe Clean" pitchFamily="34" charset="0"/>
              </a:rPr>
              <a:t>Flash</a:t>
            </a:r>
          </a:p>
          <a:p>
            <a:r>
              <a:rPr lang="en-US" sz="1050" dirty="0" smtClean="0">
                <a:solidFill>
                  <a:srgbClr val="FFFFFF"/>
                </a:solidFill>
                <a:effectLst>
                  <a:outerShdw blurRad="50800" dist="38100" dir="2700000" algn="tl" rotWithShape="0">
                    <a:prstClr val="black">
                      <a:alpha val="40000"/>
                    </a:prstClr>
                  </a:outerShdw>
                </a:effectLst>
                <a:latin typeface="Adobe Clean" pitchFamily="34" charset="0"/>
              </a:rPr>
              <a:t>Builder</a:t>
            </a:r>
            <a:endParaRPr lang="en-US" sz="1050" dirty="0">
              <a:solidFill>
                <a:srgbClr val="FFFFFF"/>
              </a:solidFill>
              <a:effectLst>
                <a:outerShdw blurRad="50800" dist="38100" dir="2700000" algn="tl" rotWithShape="0">
                  <a:prstClr val="black">
                    <a:alpha val="40000"/>
                  </a:prstClr>
                </a:outerShdw>
              </a:effectLst>
              <a:latin typeface="Adobe Clean" pitchFamily="34" charset="0"/>
            </a:endParaRPr>
          </a:p>
        </p:txBody>
      </p:sp>
      <p:sp>
        <p:nvSpPr>
          <p:cNvPr id="86" name="TextBox 85"/>
          <p:cNvSpPr txBox="1"/>
          <p:nvPr/>
        </p:nvSpPr>
        <p:spPr>
          <a:xfrm>
            <a:off x="1347762" y="4411097"/>
            <a:ext cx="826675" cy="408763"/>
          </a:xfrm>
          <a:prstGeom prst="rect">
            <a:avLst/>
          </a:prstGeom>
          <a:noFill/>
        </p:spPr>
        <p:txBody>
          <a:bodyPr wrap="none" rtlCol="0">
            <a:spAutoFit/>
          </a:bodyPr>
          <a:lstStyle/>
          <a:p>
            <a:r>
              <a:rPr lang="en-US" sz="1050" dirty="0" err="1" smtClean="0">
                <a:solidFill>
                  <a:srgbClr val="FFFFFF"/>
                </a:solidFill>
                <a:effectLst>
                  <a:outerShdw blurRad="50800" dist="38100" dir="2700000" algn="tl" rotWithShape="0">
                    <a:prstClr val="black">
                      <a:alpha val="40000"/>
                    </a:prstClr>
                  </a:outerShdw>
                </a:effectLst>
                <a:latin typeface="Adobe Clean" pitchFamily="34" charset="0"/>
              </a:rPr>
              <a:t>LiveCycle</a:t>
            </a:r>
            <a:endParaRPr lang="en-US" sz="1050" dirty="0" smtClean="0">
              <a:solidFill>
                <a:srgbClr val="FFFFFF"/>
              </a:solidFill>
              <a:effectLst>
                <a:outerShdw blurRad="50800" dist="38100" dir="2700000" algn="tl" rotWithShape="0">
                  <a:prstClr val="black">
                    <a:alpha val="40000"/>
                  </a:prstClr>
                </a:outerShdw>
              </a:effectLst>
              <a:latin typeface="Adobe Clean" pitchFamily="34" charset="0"/>
            </a:endParaRPr>
          </a:p>
          <a:p>
            <a:r>
              <a:rPr lang="en-US" sz="1050" dirty="0" smtClean="0">
                <a:solidFill>
                  <a:srgbClr val="FFFFFF"/>
                </a:solidFill>
                <a:effectLst>
                  <a:outerShdw blurRad="50800" dist="38100" dir="2700000" algn="tl" rotWithShape="0">
                    <a:prstClr val="black">
                      <a:alpha val="40000"/>
                    </a:prstClr>
                  </a:outerShdw>
                </a:effectLst>
                <a:latin typeface="Adobe Clean" pitchFamily="34" charset="0"/>
              </a:rPr>
              <a:t>Workbench</a:t>
            </a:r>
            <a:endParaRPr lang="en-US" sz="1050" dirty="0">
              <a:solidFill>
                <a:srgbClr val="FFFFFF"/>
              </a:solidFill>
              <a:effectLst>
                <a:outerShdw blurRad="50800" dist="38100" dir="2700000" algn="tl" rotWithShape="0">
                  <a:prstClr val="black">
                    <a:alpha val="40000"/>
                  </a:prstClr>
                </a:outerShdw>
              </a:effectLst>
              <a:latin typeface="Adobe Clean" pitchFamily="34" charset="0"/>
            </a:endParaRPr>
          </a:p>
        </p:txBody>
      </p:sp>
      <p:sp>
        <p:nvSpPr>
          <p:cNvPr id="87" name="Rounded Rectangle 86"/>
          <p:cNvSpPr/>
          <p:nvPr/>
        </p:nvSpPr>
        <p:spPr>
          <a:xfrm>
            <a:off x="7331103" y="2397368"/>
            <a:ext cx="997553" cy="2608337"/>
          </a:xfrm>
          <a:prstGeom prst="roundRect">
            <a:avLst>
              <a:gd name="adj" fmla="val 3092"/>
            </a:avLst>
          </a:prstGeom>
          <a:gradFill rotWithShape="1">
            <a:gsLst>
              <a:gs pos="0">
                <a:srgbClr val="7999A4"/>
              </a:gs>
              <a:gs pos="100000">
                <a:srgbClr val="394D56"/>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defTabSz="457200"/>
            <a:endParaRPr lang="en-US" sz="1100" dirty="0" smtClean="0">
              <a:latin typeface="Adobe Clean" pitchFamily="34" charset="0"/>
              <a:sym typeface="Gill Sans" charset="0"/>
            </a:endParaRPr>
          </a:p>
        </p:txBody>
      </p:sp>
      <p:sp>
        <p:nvSpPr>
          <p:cNvPr id="88" name="TextBox 87"/>
          <p:cNvSpPr txBox="1"/>
          <p:nvPr/>
        </p:nvSpPr>
        <p:spPr>
          <a:xfrm>
            <a:off x="7263619" y="2464008"/>
            <a:ext cx="1120821" cy="523220"/>
          </a:xfrm>
          <a:prstGeom prst="rect">
            <a:avLst/>
          </a:prstGeom>
          <a:noFill/>
        </p:spPr>
        <p:txBody>
          <a:bodyPr wrap="none" rtlCol="0">
            <a:spAutoFit/>
          </a:bodyPr>
          <a:lstStyle/>
          <a:p>
            <a:pPr algn="ctr"/>
            <a:r>
              <a:rPr lang="en-US" sz="1400" dirty="0" smtClean="0">
                <a:solidFill>
                  <a:srgbClr val="FFFFFF"/>
                </a:solidFill>
                <a:effectLst>
                  <a:outerShdw blurRad="50800" dist="38100" dir="2700000" algn="tl" rotWithShape="0">
                    <a:prstClr val="black">
                      <a:alpha val="40000"/>
                    </a:prstClr>
                  </a:outerShdw>
                </a:effectLst>
                <a:latin typeface="Adobe Clean" pitchFamily="34" charset="0"/>
                <a:cs typeface="Adobe Clean"/>
              </a:rPr>
              <a:t>Solution</a:t>
            </a:r>
          </a:p>
          <a:p>
            <a:pPr algn="ctr"/>
            <a:r>
              <a:rPr lang="en-US" sz="1400" dirty="0" smtClean="0">
                <a:solidFill>
                  <a:srgbClr val="FFFFFF"/>
                </a:solidFill>
                <a:effectLst>
                  <a:outerShdw blurRad="50800" dist="38100" dir="2700000" algn="tl" rotWithShape="0">
                    <a:prstClr val="black">
                      <a:alpha val="40000"/>
                    </a:prstClr>
                  </a:outerShdw>
                </a:effectLst>
                <a:latin typeface="Adobe Clean" pitchFamily="34" charset="0"/>
                <a:cs typeface="Adobe Clean"/>
              </a:rPr>
              <a:t>Accelerators</a:t>
            </a:r>
            <a:endParaRPr lang="en-US" sz="1400" dirty="0">
              <a:solidFill>
                <a:srgbClr val="FFFFFF"/>
              </a:solidFill>
              <a:effectLst>
                <a:outerShdw blurRad="50800" dist="38100" dir="2700000" algn="tl" rotWithShape="0">
                  <a:prstClr val="black">
                    <a:alpha val="40000"/>
                  </a:prstClr>
                </a:outerShdw>
              </a:effectLst>
              <a:latin typeface="Adobe Clean" pitchFamily="34" charset="0"/>
              <a:cs typeface="Adobe Clean"/>
            </a:endParaRPr>
          </a:p>
        </p:txBody>
      </p:sp>
      <p:sp>
        <p:nvSpPr>
          <p:cNvPr id="89" name="Rounded Rectangle 88"/>
          <p:cNvSpPr>
            <a:spLocks noChangeAspect="1"/>
          </p:cNvSpPr>
          <p:nvPr/>
        </p:nvSpPr>
        <p:spPr>
          <a:xfrm>
            <a:off x="7386762" y="3832860"/>
            <a:ext cx="896812" cy="524832"/>
          </a:xfrm>
          <a:prstGeom prst="roundRect">
            <a:avLst>
              <a:gd name="adj" fmla="val 9065"/>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a:r>
              <a:rPr lang="en-US" sz="1100" dirty="0" smtClean="0">
                <a:solidFill>
                  <a:srgbClr val="000000"/>
                </a:solidFill>
                <a:latin typeface="Adobe Clean" pitchFamily="34" charset="0"/>
                <a:sym typeface="Gill Sans" charset="0"/>
              </a:rPr>
              <a:t>Solution templates</a:t>
            </a:r>
            <a:endParaRPr lang="en-US" sz="1100" dirty="0">
              <a:solidFill>
                <a:srgbClr val="000000"/>
              </a:solidFill>
              <a:latin typeface="Adobe Clean" pitchFamily="34" charset="0"/>
              <a:sym typeface="Gill Sans" charset="0"/>
            </a:endParaRPr>
          </a:p>
        </p:txBody>
      </p:sp>
      <p:sp>
        <p:nvSpPr>
          <p:cNvPr id="90" name="Rounded Rectangle 89"/>
          <p:cNvSpPr>
            <a:spLocks noChangeAspect="1"/>
          </p:cNvSpPr>
          <p:nvPr/>
        </p:nvSpPr>
        <p:spPr>
          <a:xfrm>
            <a:off x="7386762" y="3244853"/>
            <a:ext cx="896812" cy="524832"/>
          </a:xfrm>
          <a:prstGeom prst="roundRect">
            <a:avLst>
              <a:gd name="adj" fmla="val 9296"/>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a:r>
              <a:rPr lang="en-US" sz="1100" dirty="0" smtClean="0">
                <a:solidFill>
                  <a:srgbClr val="000000"/>
                </a:solidFill>
                <a:latin typeface="Adobe Clean" pitchFamily="34" charset="0"/>
                <a:sym typeface="Gill Sans" charset="0"/>
              </a:rPr>
              <a:t>Solution Guides</a:t>
            </a:r>
            <a:endParaRPr lang="en-US" sz="1100" dirty="0">
              <a:solidFill>
                <a:srgbClr val="000000"/>
              </a:solidFill>
              <a:latin typeface="Adobe Clean" pitchFamily="34" charset="0"/>
              <a:sym typeface="Gill Sans" charset="0"/>
            </a:endParaRPr>
          </a:p>
        </p:txBody>
      </p:sp>
      <p:sp>
        <p:nvSpPr>
          <p:cNvPr id="91" name="Rounded Rectangle 90"/>
          <p:cNvSpPr/>
          <p:nvPr/>
        </p:nvSpPr>
        <p:spPr>
          <a:xfrm>
            <a:off x="2266188" y="3506528"/>
            <a:ext cx="4953596" cy="359592"/>
          </a:xfrm>
          <a:prstGeom prst="roundRect">
            <a:avLst>
              <a:gd name="adj" fmla="val 7658"/>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defTabSz="457200"/>
            <a:r>
              <a:rPr lang="en-US" sz="1100" dirty="0" smtClean="0">
                <a:solidFill>
                  <a:srgbClr val="000000"/>
                </a:solidFill>
                <a:latin typeface="Adobe Clean" pitchFamily="34" charset="0"/>
                <a:sym typeface="Gill Sans" charset="0"/>
              </a:rPr>
              <a:t>Process Management</a:t>
            </a:r>
          </a:p>
        </p:txBody>
      </p:sp>
      <p:sp>
        <p:nvSpPr>
          <p:cNvPr id="92" name="Rounded Rectangle 91"/>
          <p:cNvSpPr>
            <a:spLocks noChangeAspect="1"/>
          </p:cNvSpPr>
          <p:nvPr/>
        </p:nvSpPr>
        <p:spPr>
          <a:xfrm>
            <a:off x="7386762" y="4428168"/>
            <a:ext cx="896812" cy="524832"/>
          </a:xfrm>
          <a:prstGeom prst="roundRect">
            <a:avLst>
              <a:gd name="adj" fmla="val 8139"/>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a:r>
              <a:rPr lang="en-US" sz="1100" dirty="0" smtClean="0">
                <a:solidFill>
                  <a:srgbClr val="000000"/>
                </a:solidFill>
                <a:latin typeface="Adobe Clean" pitchFamily="34" charset="0"/>
                <a:sym typeface="Gill Sans" charset="0"/>
              </a:rPr>
              <a:t>Building blocks</a:t>
            </a:r>
            <a:endParaRPr lang="en-US" sz="1100" dirty="0">
              <a:solidFill>
                <a:srgbClr val="000000"/>
              </a:solidFill>
              <a:latin typeface="Adobe Clean" pitchFamily="34" charset="0"/>
              <a:sym typeface="Gill Sans" charset="0"/>
            </a:endParaRPr>
          </a:p>
        </p:txBody>
      </p:sp>
      <p:pic>
        <p:nvPicPr>
          <p:cNvPr id="93" name="Picture 8" descr="C:\Documents and Settings\apacanza\Desktop\iStock_000006292669XSmall.jpg"/>
          <p:cNvPicPr>
            <a:picLocks noChangeAspect="1" noChangeArrowheads="1"/>
          </p:cNvPicPr>
          <p:nvPr/>
        </p:nvPicPr>
        <p:blipFill>
          <a:blip r:embed="rId7" cstate="print"/>
          <a:srcRect t="3302" b="27830"/>
          <a:stretch>
            <a:fillRect/>
          </a:stretch>
        </p:blipFill>
        <p:spPr bwMode="auto">
          <a:xfrm>
            <a:off x="7383777" y="-1003896"/>
            <a:ext cx="372913" cy="384772"/>
          </a:xfrm>
          <a:prstGeom prst="rect">
            <a:avLst/>
          </a:prstGeom>
          <a:noFill/>
          <a:effectLst>
            <a:outerShdw blurRad="50800" dist="38100" dir="2700000" algn="tl" rotWithShape="0">
              <a:prstClr val="black">
                <a:alpha val="40000"/>
              </a:prstClr>
            </a:outerShdw>
          </a:effectLst>
        </p:spPr>
      </p:pic>
      <p:pic>
        <p:nvPicPr>
          <p:cNvPr id="94" name="Picture 9" descr="C:\Documents and Settings\apacanza\Desktop\iStock_000003386071XSmall.jpg"/>
          <p:cNvPicPr>
            <a:picLocks noChangeAspect="1" noChangeArrowheads="1"/>
          </p:cNvPicPr>
          <p:nvPr/>
        </p:nvPicPr>
        <p:blipFill>
          <a:blip r:embed="rId8" cstate="print"/>
          <a:srcRect r="35882"/>
          <a:stretch>
            <a:fillRect/>
          </a:stretch>
        </p:blipFill>
        <p:spPr bwMode="auto">
          <a:xfrm>
            <a:off x="4001192" y="-1010245"/>
            <a:ext cx="362834" cy="395764"/>
          </a:xfrm>
          <a:prstGeom prst="rect">
            <a:avLst/>
          </a:prstGeom>
          <a:noFill/>
          <a:effectLst>
            <a:outerShdw blurRad="50800" dist="38100" dir="2700000" algn="tl" rotWithShape="0">
              <a:prstClr val="black">
                <a:alpha val="40000"/>
              </a:prstClr>
            </a:outerShdw>
          </a:effectLst>
        </p:spPr>
      </p:pic>
      <p:pic>
        <p:nvPicPr>
          <p:cNvPr id="95" name="Picture 10" descr="C:\Documents and Settings\apacanza\Desktop\iStock_000005318192XSmall.jpg"/>
          <p:cNvPicPr>
            <a:picLocks noChangeAspect="1" noChangeArrowheads="1"/>
          </p:cNvPicPr>
          <p:nvPr/>
        </p:nvPicPr>
        <p:blipFill>
          <a:blip r:embed="rId9" cstate="print"/>
          <a:srcRect l="28235" r="21765" b="21631"/>
          <a:stretch>
            <a:fillRect/>
          </a:stretch>
        </p:blipFill>
        <p:spPr bwMode="auto">
          <a:xfrm>
            <a:off x="3341370" y="-1011267"/>
            <a:ext cx="362834" cy="391484"/>
          </a:xfrm>
          <a:prstGeom prst="rect">
            <a:avLst/>
          </a:prstGeom>
          <a:noFill/>
          <a:effectLst>
            <a:outerShdw blurRad="50800" dist="38100" dir="2700000" algn="tl" rotWithShape="0">
              <a:prstClr val="black">
                <a:alpha val="40000"/>
              </a:prstClr>
            </a:outerShdw>
          </a:effectLst>
        </p:spPr>
      </p:pic>
      <p:pic>
        <p:nvPicPr>
          <p:cNvPr id="96" name="Picture 11" descr="C:\Documents and Settings\apacanza\Desktop\iStock_000005137582XSmall.jpg"/>
          <p:cNvPicPr>
            <a:picLocks noChangeAspect="1" noChangeArrowheads="1"/>
          </p:cNvPicPr>
          <p:nvPr/>
        </p:nvPicPr>
        <p:blipFill>
          <a:blip r:embed="rId10" cstate="print"/>
          <a:srcRect l="23529" r="12941"/>
          <a:stretch>
            <a:fillRect/>
          </a:stretch>
        </p:blipFill>
        <p:spPr bwMode="auto">
          <a:xfrm>
            <a:off x="6023754" y="-1011271"/>
            <a:ext cx="391631" cy="391487"/>
          </a:xfrm>
          <a:prstGeom prst="rect">
            <a:avLst/>
          </a:prstGeom>
          <a:noFill/>
          <a:effectLst>
            <a:outerShdw blurRad="50800" dist="38100" dir="2700000" algn="tl" rotWithShape="0">
              <a:prstClr val="black">
                <a:alpha val="40000"/>
              </a:prstClr>
            </a:outerShdw>
          </a:effectLst>
        </p:spPr>
      </p:pic>
      <p:pic>
        <p:nvPicPr>
          <p:cNvPr id="97" name="Picture 12" descr="C:\Documents and Settings\apacanza\Desktop\iStock_000003644536XSmall.jpg"/>
          <p:cNvPicPr>
            <a:picLocks noChangeAspect="1" noChangeArrowheads="1"/>
          </p:cNvPicPr>
          <p:nvPr/>
        </p:nvPicPr>
        <p:blipFill>
          <a:blip r:embed="rId11" cstate="print"/>
          <a:srcRect l="31647"/>
          <a:stretch>
            <a:fillRect/>
          </a:stretch>
        </p:blipFill>
        <p:spPr bwMode="auto">
          <a:xfrm>
            <a:off x="6715204" y="-1013166"/>
            <a:ext cx="370803" cy="393211"/>
          </a:xfrm>
          <a:prstGeom prst="rect">
            <a:avLst/>
          </a:prstGeom>
          <a:noFill/>
          <a:effectLst>
            <a:outerShdw blurRad="50800" dist="38100" dir="2700000" algn="tl" rotWithShape="0">
              <a:prstClr val="black">
                <a:alpha val="40000"/>
              </a:prstClr>
            </a:outerShdw>
          </a:effectLst>
        </p:spPr>
      </p:pic>
      <p:pic>
        <p:nvPicPr>
          <p:cNvPr id="98" name="Picture 13" descr="C:\Documents and Settings\apacanza\Desktop\iStock_000003504163XSmall.jpg"/>
          <p:cNvPicPr>
            <a:picLocks noChangeAspect="1" noChangeArrowheads="1"/>
          </p:cNvPicPr>
          <p:nvPr/>
        </p:nvPicPr>
        <p:blipFill>
          <a:blip r:embed="rId12" cstate="print"/>
          <a:srcRect l="34000"/>
          <a:stretch>
            <a:fillRect/>
          </a:stretch>
        </p:blipFill>
        <p:spPr bwMode="auto">
          <a:xfrm>
            <a:off x="5344030" y="-1004842"/>
            <a:ext cx="380955" cy="404730"/>
          </a:xfrm>
          <a:prstGeom prst="rect">
            <a:avLst/>
          </a:prstGeom>
          <a:noFill/>
          <a:effectLst>
            <a:outerShdw blurRad="50800" dist="38100" dir="2700000" algn="tl" rotWithShape="0">
              <a:prstClr val="black">
                <a:alpha val="40000"/>
              </a:prstClr>
            </a:outerShdw>
          </a:effectLst>
        </p:spPr>
      </p:pic>
      <p:sp>
        <p:nvSpPr>
          <p:cNvPr id="99" name="AutoShape 12"/>
          <p:cNvSpPr>
            <a:spLocks noChangeArrowheads="1"/>
          </p:cNvSpPr>
          <p:nvPr/>
        </p:nvSpPr>
        <p:spPr bwMode="auto">
          <a:xfrm>
            <a:off x="2217231" y="4437888"/>
            <a:ext cx="5066164" cy="581787"/>
          </a:xfrm>
          <a:prstGeom prst="roundRect">
            <a:avLst>
              <a:gd name="adj" fmla="val 6037"/>
            </a:avLst>
          </a:prstGeom>
          <a:gradFill rotWithShape="1">
            <a:gsLst>
              <a:gs pos="0">
                <a:srgbClr val="7999A4"/>
              </a:gs>
              <a:gs pos="100000">
                <a:srgbClr val="394D56"/>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defTabSz="457200"/>
            <a:endParaRPr lang="en-US" sz="1100">
              <a:latin typeface="Adobe Clean" pitchFamily="34" charset="0"/>
              <a:sym typeface="Gill Sans" charset="0"/>
            </a:endParaRPr>
          </a:p>
        </p:txBody>
      </p:sp>
      <p:pic>
        <p:nvPicPr>
          <p:cNvPr id="100" name="Picture 14" descr="C:\Documents and Settings\apacanza\Desktop\iStock_000000915346XSmall.jpg"/>
          <p:cNvPicPr>
            <a:picLocks noChangeAspect="1" noChangeArrowheads="1"/>
          </p:cNvPicPr>
          <p:nvPr/>
        </p:nvPicPr>
        <p:blipFill>
          <a:blip r:embed="rId13" cstate="print"/>
          <a:srcRect t="30699" b="4685"/>
          <a:stretch>
            <a:fillRect/>
          </a:stretch>
        </p:blipFill>
        <p:spPr bwMode="auto">
          <a:xfrm>
            <a:off x="4661014" y="-1012786"/>
            <a:ext cx="383951" cy="392866"/>
          </a:xfrm>
          <a:prstGeom prst="rect">
            <a:avLst/>
          </a:prstGeom>
          <a:noFill/>
          <a:effectLst>
            <a:outerShdw blurRad="50800" dist="38100" dir="2700000" algn="tl" rotWithShape="0">
              <a:prstClr val="black">
                <a:alpha val="40000"/>
              </a:prstClr>
            </a:outerShdw>
          </a:effectLst>
        </p:spPr>
      </p:pic>
      <p:sp>
        <p:nvSpPr>
          <p:cNvPr id="101" name="Rounded Rectangle 100"/>
          <p:cNvSpPr/>
          <p:nvPr/>
        </p:nvSpPr>
        <p:spPr>
          <a:xfrm>
            <a:off x="2263140" y="4500603"/>
            <a:ext cx="4962270" cy="453921"/>
          </a:xfrm>
          <a:prstGeom prst="roundRect">
            <a:avLst>
              <a:gd name="adj" fmla="val 7658"/>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defTabSz="457200"/>
            <a:r>
              <a:rPr lang="en-US" sz="1100" dirty="0" smtClean="0">
                <a:solidFill>
                  <a:srgbClr val="000000"/>
                </a:solidFill>
                <a:latin typeface="Adobe Clean" pitchFamily="34" charset="0"/>
                <a:sym typeface="Gill Sans" charset="0"/>
              </a:rPr>
              <a:t>Foundation</a:t>
            </a:r>
          </a:p>
        </p:txBody>
      </p:sp>
      <p:sp>
        <p:nvSpPr>
          <p:cNvPr id="102" name="Rounded Rectangle 101"/>
          <p:cNvSpPr/>
          <p:nvPr/>
        </p:nvSpPr>
        <p:spPr>
          <a:xfrm>
            <a:off x="2266188" y="3940307"/>
            <a:ext cx="4953596" cy="386330"/>
          </a:xfrm>
          <a:prstGeom prst="roundRect">
            <a:avLst>
              <a:gd name="adj" fmla="val 7658"/>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defTabSz="457200"/>
            <a:r>
              <a:rPr lang="en-US" sz="1100" dirty="0" smtClean="0">
                <a:solidFill>
                  <a:srgbClr val="000000"/>
                </a:solidFill>
                <a:latin typeface="Adobe Clean" pitchFamily="34" charset="0"/>
                <a:sym typeface="Gill Sans" charset="0"/>
              </a:rPr>
              <a:t>Content Services</a:t>
            </a:r>
          </a:p>
        </p:txBody>
      </p:sp>
      <p:grpSp>
        <p:nvGrpSpPr>
          <p:cNvPr id="103" name="Group 114"/>
          <p:cNvGrpSpPr/>
          <p:nvPr/>
        </p:nvGrpSpPr>
        <p:grpSpPr>
          <a:xfrm>
            <a:off x="3054350" y="1257299"/>
            <a:ext cx="5092700" cy="396875"/>
            <a:chOff x="3054350" y="1187776"/>
            <a:chExt cx="5092700" cy="437823"/>
          </a:xfrm>
        </p:grpSpPr>
        <p:sp>
          <p:nvSpPr>
            <p:cNvPr id="104" name="Rounded Rectangle 103"/>
            <p:cNvSpPr/>
            <p:nvPr/>
          </p:nvSpPr>
          <p:spPr>
            <a:xfrm>
              <a:off x="3054350" y="1187776"/>
              <a:ext cx="673100" cy="437823"/>
            </a:xfrm>
            <a:prstGeom prst="roundRect">
              <a:avLst>
                <a:gd name="adj" fmla="val 9310"/>
              </a:avLst>
            </a:prstGeom>
            <a:gradFill rotWithShape="1">
              <a:gsLst>
                <a:gs pos="0">
                  <a:srgbClr val="C0C0C0"/>
                </a:gs>
                <a:gs pos="100000">
                  <a:srgbClr val="C0C0C0">
                    <a:gamma/>
                    <a:shade val="76078"/>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a:r>
                <a:rPr lang="en-US" sz="1200" dirty="0" smtClean="0">
                  <a:latin typeface="Adobe Clean" pitchFamily="34" charset="0"/>
                  <a:sym typeface="Gill Sans" charset="0"/>
                </a:rPr>
                <a:t>Online</a:t>
              </a:r>
            </a:p>
          </p:txBody>
        </p:sp>
        <p:sp>
          <p:nvSpPr>
            <p:cNvPr id="105" name="Rounded Rectangle 104"/>
            <p:cNvSpPr/>
            <p:nvPr/>
          </p:nvSpPr>
          <p:spPr>
            <a:xfrm>
              <a:off x="3790950" y="1187776"/>
              <a:ext cx="673100" cy="437823"/>
            </a:xfrm>
            <a:prstGeom prst="roundRect">
              <a:avLst>
                <a:gd name="adj" fmla="val 9310"/>
              </a:avLst>
            </a:prstGeom>
            <a:gradFill rotWithShape="1">
              <a:gsLst>
                <a:gs pos="0">
                  <a:srgbClr val="C0C0C0"/>
                </a:gs>
                <a:gs pos="100000">
                  <a:srgbClr val="C0C0C0">
                    <a:gamma/>
                    <a:shade val="76078"/>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a:r>
                <a:rPr lang="en-US" sz="1200" dirty="0" smtClean="0">
                  <a:latin typeface="Adobe Clean" pitchFamily="34" charset="0"/>
                  <a:sym typeface="Gill Sans" charset="0"/>
                </a:rPr>
                <a:t>Call</a:t>
              </a:r>
              <a:br>
                <a:rPr lang="en-US" sz="1200" dirty="0" smtClean="0">
                  <a:latin typeface="Adobe Clean" pitchFamily="34" charset="0"/>
                  <a:sym typeface="Gill Sans" charset="0"/>
                </a:rPr>
              </a:br>
              <a:r>
                <a:rPr lang="en-US" sz="1200" dirty="0" smtClean="0">
                  <a:latin typeface="Adobe Clean" pitchFamily="34" charset="0"/>
                  <a:sym typeface="Gill Sans" charset="0"/>
                </a:rPr>
                <a:t>Center</a:t>
              </a:r>
            </a:p>
          </p:txBody>
        </p:sp>
        <p:sp>
          <p:nvSpPr>
            <p:cNvPr id="106" name="Rounded Rectangle 105"/>
            <p:cNvSpPr/>
            <p:nvPr/>
          </p:nvSpPr>
          <p:spPr>
            <a:xfrm>
              <a:off x="4527550" y="1187776"/>
              <a:ext cx="673100" cy="437823"/>
            </a:xfrm>
            <a:prstGeom prst="roundRect">
              <a:avLst>
                <a:gd name="adj" fmla="val 9310"/>
              </a:avLst>
            </a:prstGeom>
            <a:gradFill rotWithShape="1">
              <a:gsLst>
                <a:gs pos="0">
                  <a:srgbClr val="C0C0C0"/>
                </a:gs>
                <a:gs pos="100000">
                  <a:srgbClr val="C0C0C0">
                    <a:gamma/>
                    <a:shade val="76078"/>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a:r>
                <a:rPr lang="en-US" sz="1200" dirty="0" smtClean="0">
                  <a:latin typeface="Adobe Clean" pitchFamily="34" charset="0"/>
                  <a:sym typeface="Gill Sans" charset="0"/>
                </a:rPr>
                <a:t>Branch</a:t>
              </a:r>
            </a:p>
          </p:txBody>
        </p:sp>
        <p:sp>
          <p:nvSpPr>
            <p:cNvPr id="107" name="Rounded Rectangle 106"/>
            <p:cNvSpPr/>
            <p:nvPr/>
          </p:nvSpPr>
          <p:spPr>
            <a:xfrm>
              <a:off x="5264150" y="1187776"/>
              <a:ext cx="673100" cy="437823"/>
            </a:xfrm>
            <a:prstGeom prst="roundRect">
              <a:avLst>
                <a:gd name="adj" fmla="val 9310"/>
              </a:avLst>
            </a:prstGeom>
            <a:gradFill rotWithShape="1">
              <a:gsLst>
                <a:gs pos="0">
                  <a:srgbClr val="C0C0C0"/>
                </a:gs>
                <a:gs pos="100000">
                  <a:srgbClr val="C0C0C0">
                    <a:gamma/>
                    <a:shade val="76078"/>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a:r>
                <a:rPr lang="en-US" sz="1200" dirty="0" smtClean="0">
                  <a:latin typeface="Adobe Clean" pitchFamily="34" charset="0"/>
                  <a:sym typeface="Gill Sans" charset="0"/>
                </a:rPr>
                <a:t>Agent/ Field</a:t>
              </a:r>
            </a:p>
          </p:txBody>
        </p:sp>
        <p:sp>
          <p:nvSpPr>
            <p:cNvPr id="108" name="Rounded Rectangle 107"/>
            <p:cNvSpPr/>
            <p:nvPr/>
          </p:nvSpPr>
          <p:spPr>
            <a:xfrm>
              <a:off x="6000750" y="1187776"/>
              <a:ext cx="673100" cy="437823"/>
            </a:xfrm>
            <a:prstGeom prst="roundRect">
              <a:avLst>
                <a:gd name="adj" fmla="val 9310"/>
              </a:avLst>
            </a:prstGeom>
            <a:gradFill rotWithShape="1">
              <a:gsLst>
                <a:gs pos="0">
                  <a:srgbClr val="C0C0C0"/>
                </a:gs>
                <a:gs pos="100000">
                  <a:srgbClr val="C0C0C0">
                    <a:gamma/>
                    <a:shade val="76078"/>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a:r>
                <a:rPr lang="en-US" sz="1200" dirty="0" smtClean="0">
                  <a:latin typeface="Adobe Clean" pitchFamily="34" charset="0"/>
                  <a:sym typeface="Gill Sans" charset="0"/>
                </a:rPr>
                <a:t>Mail &amp;</a:t>
              </a:r>
              <a:br>
                <a:rPr lang="en-US" sz="1200" dirty="0" smtClean="0">
                  <a:latin typeface="Adobe Clean" pitchFamily="34" charset="0"/>
                  <a:sym typeface="Gill Sans" charset="0"/>
                </a:rPr>
              </a:br>
              <a:r>
                <a:rPr lang="en-US" sz="1200" dirty="0" smtClean="0">
                  <a:latin typeface="Adobe Clean" pitchFamily="34" charset="0"/>
                  <a:sym typeface="Gill Sans" charset="0"/>
                </a:rPr>
                <a:t>Fax</a:t>
              </a:r>
            </a:p>
          </p:txBody>
        </p:sp>
        <p:sp>
          <p:nvSpPr>
            <p:cNvPr id="109" name="Rounded Rectangle 108"/>
            <p:cNvSpPr/>
            <p:nvPr/>
          </p:nvSpPr>
          <p:spPr>
            <a:xfrm>
              <a:off x="6737350" y="1187776"/>
              <a:ext cx="673100" cy="437823"/>
            </a:xfrm>
            <a:prstGeom prst="roundRect">
              <a:avLst>
                <a:gd name="adj" fmla="val 9310"/>
              </a:avLst>
            </a:prstGeom>
            <a:gradFill rotWithShape="1">
              <a:gsLst>
                <a:gs pos="0">
                  <a:srgbClr val="C0C0C0"/>
                </a:gs>
                <a:gs pos="100000">
                  <a:srgbClr val="C0C0C0">
                    <a:gamma/>
                    <a:shade val="76078"/>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a:r>
                <a:rPr lang="en-US" sz="1200" dirty="0" smtClean="0">
                  <a:latin typeface="Adobe Clean" pitchFamily="34" charset="0"/>
                  <a:sym typeface="Gill Sans" charset="0"/>
                </a:rPr>
                <a:t>Email</a:t>
              </a:r>
            </a:p>
          </p:txBody>
        </p:sp>
        <p:sp>
          <p:nvSpPr>
            <p:cNvPr id="110" name="Rounded Rectangle 109"/>
            <p:cNvSpPr/>
            <p:nvPr/>
          </p:nvSpPr>
          <p:spPr>
            <a:xfrm>
              <a:off x="7473950" y="1187776"/>
              <a:ext cx="673100" cy="437823"/>
            </a:xfrm>
            <a:prstGeom prst="roundRect">
              <a:avLst>
                <a:gd name="adj" fmla="val 9310"/>
              </a:avLst>
            </a:prstGeom>
            <a:gradFill rotWithShape="1">
              <a:gsLst>
                <a:gs pos="0">
                  <a:srgbClr val="C0C0C0"/>
                </a:gs>
                <a:gs pos="100000">
                  <a:srgbClr val="C0C0C0">
                    <a:gamma/>
                    <a:shade val="76078"/>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a:r>
                <a:rPr lang="en-US" sz="1200" dirty="0" smtClean="0">
                  <a:latin typeface="Adobe Clean" pitchFamily="34" charset="0"/>
                  <a:sym typeface="Gill Sans" charset="0"/>
                </a:rPr>
                <a:t>Mobile</a:t>
              </a:r>
            </a:p>
          </p:txBody>
        </p:sp>
      </p:grpSp>
      <p:sp>
        <p:nvSpPr>
          <p:cNvPr id="111" name="TextBox 110"/>
          <p:cNvSpPr txBox="1"/>
          <p:nvPr/>
        </p:nvSpPr>
        <p:spPr>
          <a:xfrm>
            <a:off x="3778434" y="2391920"/>
            <a:ext cx="1570495" cy="307777"/>
          </a:xfrm>
          <a:prstGeom prst="rect">
            <a:avLst/>
          </a:prstGeom>
          <a:noFill/>
        </p:spPr>
        <p:txBody>
          <a:bodyPr wrap="none" rtlCol="0">
            <a:spAutoFit/>
          </a:bodyPr>
          <a:lstStyle/>
          <a:p>
            <a:r>
              <a:rPr lang="en-US" sz="1400" dirty="0" err="1" smtClean="0">
                <a:solidFill>
                  <a:srgbClr val="FFFFFF"/>
                </a:solidFill>
                <a:effectLst>
                  <a:outerShdw blurRad="50800" dist="38100" dir="2700000" algn="tl" rotWithShape="0">
                    <a:prstClr val="black">
                      <a:alpha val="40000"/>
                    </a:prstClr>
                  </a:outerShdw>
                </a:effectLst>
                <a:latin typeface="Adobe Clean" pitchFamily="34" charset="0"/>
                <a:cs typeface="Adobe Clean"/>
              </a:rPr>
              <a:t>LiveCycle</a:t>
            </a:r>
            <a:r>
              <a:rPr lang="en-US" sz="1400" dirty="0" smtClean="0">
                <a:solidFill>
                  <a:srgbClr val="FFFFFF"/>
                </a:solidFill>
                <a:effectLst>
                  <a:outerShdw blurRad="50800" dist="38100" dir="2700000" algn="tl" rotWithShape="0">
                    <a:prstClr val="black">
                      <a:alpha val="40000"/>
                    </a:prstClr>
                  </a:outerShdw>
                </a:effectLst>
                <a:latin typeface="Adobe Clean" pitchFamily="34" charset="0"/>
                <a:cs typeface="Adobe Clean"/>
              </a:rPr>
              <a:t> Services</a:t>
            </a:r>
            <a:endParaRPr lang="en-US" sz="1400" dirty="0">
              <a:solidFill>
                <a:srgbClr val="FFFFFF"/>
              </a:solidFill>
              <a:effectLst>
                <a:outerShdw blurRad="50800" dist="38100" dir="2700000" algn="tl" rotWithShape="0">
                  <a:prstClr val="black">
                    <a:alpha val="40000"/>
                  </a:prstClr>
                </a:outerShdw>
              </a:effectLst>
              <a:latin typeface="Adobe Clean" pitchFamily="34" charset="0"/>
              <a:cs typeface="Adobe Clean"/>
            </a:endParaRPr>
          </a:p>
        </p:txBody>
      </p:sp>
      <p:sp>
        <p:nvSpPr>
          <p:cNvPr id="112" name="Rounded Rectangle 111"/>
          <p:cNvSpPr/>
          <p:nvPr/>
        </p:nvSpPr>
        <p:spPr>
          <a:xfrm>
            <a:off x="811168" y="5319724"/>
            <a:ext cx="5006410" cy="909061"/>
          </a:xfrm>
          <a:prstGeom prst="roundRect">
            <a:avLst>
              <a:gd name="adj" fmla="val 4790"/>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defTabSz="457200"/>
            <a:endParaRPr lang="en-US" sz="1000" dirty="0">
              <a:solidFill>
                <a:srgbClr val="000000"/>
              </a:solidFill>
              <a:latin typeface="Adobe Clean" pitchFamily="34" charset="0"/>
              <a:sym typeface="Gill Sans" charset="0"/>
            </a:endParaRPr>
          </a:p>
        </p:txBody>
      </p:sp>
      <p:sp>
        <p:nvSpPr>
          <p:cNvPr id="113" name="AutoShape 88"/>
          <p:cNvSpPr>
            <a:spLocks noChangeArrowheads="1"/>
          </p:cNvSpPr>
          <p:nvPr/>
        </p:nvSpPr>
        <p:spPr bwMode="auto">
          <a:xfrm>
            <a:off x="5115012" y="5638012"/>
            <a:ext cx="569251" cy="533453"/>
          </a:xfrm>
          <a:prstGeom prst="can">
            <a:avLst>
              <a:gd name="adj" fmla="val 25000"/>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eaLnBrk="0" fontAlgn="base" hangingPunct="0">
              <a:spcBef>
                <a:spcPct val="0"/>
              </a:spcBef>
              <a:spcAft>
                <a:spcPct val="0"/>
              </a:spcAft>
              <a:defRPr/>
            </a:pPr>
            <a:r>
              <a:rPr lang="en-US" sz="900" dirty="0" smtClean="0">
                <a:solidFill>
                  <a:srgbClr val="000000"/>
                </a:solidFill>
                <a:latin typeface="Adobe Clean" pitchFamily="34" charset="0"/>
              </a:rPr>
              <a:t>Legacy Systems</a:t>
            </a:r>
            <a:endParaRPr lang="en-US" sz="900" dirty="0">
              <a:solidFill>
                <a:srgbClr val="000000"/>
              </a:solidFill>
              <a:latin typeface="Adobe Clean" pitchFamily="34" charset="0"/>
            </a:endParaRPr>
          </a:p>
        </p:txBody>
      </p:sp>
      <p:sp>
        <p:nvSpPr>
          <p:cNvPr id="114" name="Rectangle 113"/>
          <p:cNvSpPr/>
          <p:nvPr/>
        </p:nvSpPr>
        <p:spPr>
          <a:xfrm>
            <a:off x="1943620" y="5382270"/>
            <a:ext cx="2693195" cy="276999"/>
          </a:xfrm>
          <a:prstGeom prst="rect">
            <a:avLst/>
          </a:prstGeom>
        </p:spPr>
        <p:txBody>
          <a:bodyPr wrap="none">
            <a:spAutoFit/>
          </a:bodyPr>
          <a:lstStyle/>
          <a:p>
            <a:pPr algn="ctr" fontAlgn="base">
              <a:spcBef>
                <a:spcPct val="0"/>
              </a:spcBef>
              <a:spcAft>
                <a:spcPct val="0"/>
              </a:spcAft>
            </a:pPr>
            <a:r>
              <a:rPr lang="en-US" sz="1200" b="1" dirty="0" smtClean="0">
                <a:solidFill>
                  <a:srgbClr val="000000"/>
                </a:solidFill>
                <a:latin typeface="Adobe Clean" pitchFamily="34" charset="0"/>
              </a:rPr>
              <a:t>EXISTING APPLICATIONS &amp; SYSTEMS</a:t>
            </a:r>
            <a:endParaRPr lang="en-US" sz="1200" b="1" dirty="0">
              <a:solidFill>
                <a:srgbClr val="000000"/>
              </a:solidFill>
              <a:latin typeface="Adobe Clean" pitchFamily="34" charset="0"/>
            </a:endParaRPr>
          </a:p>
        </p:txBody>
      </p:sp>
      <p:sp>
        <p:nvSpPr>
          <p:cNvPr id="115" name="AutoShape 88"/>
          <p:cNvSpPr>
            <a:spLocks noChangeArrowheads="1"/>
          </p:cNvSpPr>
          <p:nvPr/>
        </p:nvSpPr>
        <p:spPr bwMode="auto">
          <a:xfrm>
            <a:off x="4280160" y="5638012"/>
            <a:ext cx="569251" cy="533453"/>
          </a:xfrm>
          <a:prstGeom prst="can">
            <a:avLst>
              <a:gd name="adj" fmla="val 25000"/>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eaLnBrk="0" fontAlgn="base" hangingPunct="0">
              <a:spcBef>
                <a:spcPct val="0"/>
              </a:spcBef>
              <a:spcAft>
                <a:spcPct val="0"/>
              </a:spcAft>
              <a:defRPr/>
            </a:pPr>
            <a:r>
              <a:rPr lang="en-US" sz="900" dirty="0" smtClean="0">
                <a:solidFill>
                  <a:srgbClr val="000000"/>
                </a:solidFill>
                <a:latin typeface="Adobe Clean" pitchFamily="34" charset="0"/>
              </a:rPr>
              <a:t>Enterprise Information Systems</a:t>
            </a:r>
            <a:endParaRPr lang="en-US" sz="900" dirty="0">
              <a:solidFill>
                <a:srgbClr val="000000"/>
              </a:solidFill>
              <a:latin typeface="Adobe Clean" pitchFamily="34" charset="0"/>
            </a:endParaRPr>
          </a:p>
        </p:txBody>
      </p:sp>
      <p:sp>
        <p:nvSpPr>
          <p:cNvPr id="116" name="AutoShape 88"/>
          <p:cNvSpPr>
            <a:spLocks noChangeArrowheads="1"/>
          </p:cNvSpPr>
          <p:nvPr/>
        </p:nvSpPr>
        <p:spPr bwMode="auto">
          <a:xfrm>
            <a:off x="3445308" y="5638012"/>
            <a:ext cx="569251" cy="533453"/>
          </a:xfrm>
          <a:prstGeom prst="can">
            <a:avLst>
              <a:gd name="adj" fmla="val 25000"/>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eaLnBrk="0" fontAlgn="base" hangingPunct="0">
              <a:spcBef>
                <a:spcPct val="0"/>
              </a:spcBef>
              <a:spcAft>
                <a:spcPct val="0"/>
              </a:spcAft>
              <a:defRPr/>
            </a:pPr>
            <a:r>
              <a:rPr lang="en-US" sz="900" dirty="0" smtClean="0">
                <a:solidFill>
                  <a:srgbClr val="000000"/>
                </a:solidFill>
                <a:latin typeface="Adobe Clean" pitchFamily="34" charset="0"/>
              </a:rPr>
              <a:t>Databases</a:t>
            </a:r>
            <a:endParaRPr lang="en-US" sz="900" dirty="0">
              <a:solidFill>
                <a:srgbClr val="000000"/>
              </a:solidFill>
              <a:latin typeface="Adobe Clean" pitchFamily="34" charset="0"/>
            </a:endParaRPr>
          </a:p>
        </p:txBody>
      </p:sp>
      <p:sp>
        <p:nvSpPr>
          <p:cNvPr id="117" name="AutoShape 88"/>
          <p:cNvSpPr>
            <a:spLocks noChangeArrowheads="1"/>
          </p:cNvSpPr>
          <p:nvPr/>
        </p:nvSpPr>
        <p:spPr bwMode="auto">
          <a:xfrm>
            <a:off x="2610456" y="5638012"/>
            <a:ext cx="569251" cy="533453"/>
          </a:xfrm>
          <a:prstGeom prst="can">
            <a:avLst>
              <a:gd name="adj" fmla="val 25000"/>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eaLnBrk="0" fontAlgn="base" hangingPunct="0">
              <a:spcBef>
                <a:spcPct val="0"/>
              </a:spcBef>
              <a:spcAft>
                <a:spcPct val="0"/>
              </a:spcAft>
              <a:defRPr/>
            </a:pPr>
            <a:r>
              <a:rPr lang="en-US" sz="900" dirty="0" smtClean="0">
                <a:solidFill>
                  <a:srgbClr val="000000"/>
                </a:solidFill>
                <a:latin typeface="Adobe Clean" pitchFamily="34" charset="0"/>
              </a:rPr>
              <a:t>Directories</a:t>
            </a:r>
            <a:endParaRPr lang="en-US" sz="900" dirty="0">
              <a:solidFill>
                <a:srgbClr val="000000"/>
              </a:solidFill>
              <a:latin typeface="Adobe Clean" pitchFamily="34" charset="0"/>
            </a:endParaRPr>
          </a:p>
        </p:txBody>
      </p:sp>
      <p:sp>
        <p:nvSpPr>
          <p:cNvPr id="118" name="AutoShape 88"/>
          <p:cNvSpPr>
            <a:spLocks noChangeArrowheads="1"/>
          </p:cNvSpPr>
          <p:nvPr/>
        </p:nvSpPr>
        <p:spPr bwMode="auto">
          <a:xfrm>
            <a:off x="1775604" y="5638012"/>
            <a:ext cx="569251" cy="533453"/>
          </a:xfrm>
          <a:prstGeom prst="can">
            <a:avLst>
              <a:gd name="adj" fmla="val 25000"/>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eaLnBrk="0" fontAlgn="base" hangingPunct="0">
              <a:spcBef>
                <a:spcPct val="0"/>
              </a:spcBef>
              <a:spcAft>
                <a:spcPct val="0"/>
              </a:spcAft>
              <a:defRPr/>
            </a:pPr>
            <a:r>
              <a:rPr lang="en-US" sz="900" dirty="0" smtClean="0">
                <a:solidFill>
                  <a:srgbClr val="000000"/>
                </a:solidFill>
                <a:latin typeface="Adobe Clean" pitchFamily="34" charset="0"/>
              </a:rPr>
              <a:t>Message Queues</a:t>
            </a:r>
            <a:endParaRPr lang="en-US" sz="900" dirty="0">
              <a:solidFill>
                <a:srgbClr val="000000"/>
              </a:solidFill>
              <a:latin typeface="Adobe Clean" pitchFamily="34" charset="0"/>
            </a:endParaRPr>
          </a:p>
        </p:txBody>
      </p:sp>
      <p:sp>
        <p:nvSpPr>
          <p:cNvPr id="119" name="AutoShape 88"/>
          <p:cNvSpPr>
            <a:spLocks noChangeArrowheads="1"/>
          </p:cNvSpPr>
          <p:nvPr/>
        </p:nvSpPr>
        <p:spPr bwMode="auto">
          <a:xfrm>
            <a:off x="940752" y="5638012"/>
            <a:ext cx="569251" cy="533453"/>
          </a:xfrm>
          <a:prstGeom prst="can">
            <a:avLst>
              <a:gd name="adj" fmla="val 25000"/>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eaLnBrk="0" fontAlgn="base" hangingPunct="0">
              <a:spcBef>
                <a:spcPct val="0"/>
              </a:spcBef>
              <a:spcAft>
                <a:spcPct val="0"/>
              </a:spcAft>
              <a:defRPr/>
            </a:pPr>
            <a:r>
              <a:rPr lang="en-US" sz="900" dirty="0" smtClean="0">
                <a:solidFill>
                  <a:srgbClr val="000000"/>
                </a:solidFill>
                <a:latin typeface="Adobe Clean" pitchFamily="34" charset="0"/>
              </a:rPr>
              <a:t>ECM Repository</a:t>
            </a:r>
            <a:endParaRPr lang="en-US" sz="900" dirty="0">
              <a:solidFill>
                <a:srgbClr val="000000"/>
              </a:solidFill>
              <a:latin typeface="Adobe Clean" pitchFamily="34" charset="0"/>
            </a:endParaRPr>
          </a:p>
        </p:txBody>
      </p:sp>
      <p:pic>
        <p:nvPicPr>
          <p:cNvPr id="120" name="Picture 119" descr="twoclouds_v02.png"/>
          <p:cNvPicPr>
            <a:picLocks noChangeAspect="1"/>
          </p:cNvPicPr>
          <p:nvPr/>
        </p:nvPicPr>
        <p:blipFill>
          <a:blip r:embed="rId14" cstate="print"/>
          <a:srcRect l="62465" b="17737"/>
          <a:stretch>
            <a:fillRect/>
          </a:stretch>
        </p:blipFill>
        <p:spPr>
          <a:xfrm>
            <a:off x="5871844" y="4958080"/>
            <a:ext cx="2418297" cy="1295400"/>
          </a:xfrm>
          <a:prstGeom prst="rect">
            <a:avLst/>
          </a:prstGeom>
        </p:spPr>
      </p:pic>
      <p:grpSp>
        <p:nvGrpSpPr>
          <p:cNvPr id="121" name="Group 95"/>
          <p:cNvGrpSpPr/>
          <p:nvPr/>
        </p:nvGrpSpPr>
        <p:grpSpPr>
          <a:xfrm>
            <a:off x="2628153" y="4972994"/>
            <a:ext cx="4019916" cy="336804"/>
            <a:chOff x="2982864" y="4847947"/>
            <a:chExt cx="3891379" cy="496889"/>
          </a:xfrm>
        </p:grpSpPr>
        <p:cxnSp>
          <p:nvCxnSpPr>
            <p:cNvPr id="122" name="Straight Arrow Connector 121"/>
            <p:cNvCxnSpPr/>
            <p:nvPr/>
          </p:nvCxnSpPr>
          <p:spPr>
            <a:xfrm rot="5400000" flipH="1" flipV="1">
              <a:off x="2745299" y="5105683"/>
              <a:ext cx="476718" cy="1588"/>
            </a:xfrm>
            <a:prstGeom prst="straightConnector1">
              <a:avLst/>
            </a:prstGeom>
            <a:ln w="28575">
              <a:solidFill>
                <a:schemeClr val="tx2">
                  <a:lumMod val="65000"/>
                  <a:lumOff val="35000"/>
                </a:schemeClr>
              </a:solidFill>
              <a:headEnd type="arrow" w="med" len="med"/>
              <a:tailEnd type="arrow"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rot="5400000" flipH="1" flipV="1">
              <a:off x="6635090" y="5085512"/>
              <a:ext cx="476718" cy="1588"/>
            </a:xfrm>
            <a:prstGeom prst="straightConnector1">
              <a:avLst/>
            </a:prstGeom>
            <a:ln w="28575">
              <a:solidFill>
                <a:schemeClr val="tx2">
                  <a:lumMod val="65000"/>
                  <a:lumOff val="35000"/>
                </a:schemeClr>
              </a:solidFill>
              <a:headEnd type="arrow" w="med" len="med"/>
              <a:tailEnd type="arrow"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24" name="Rectangle 123"/>
          <p:cNvSpPr/>
          <p:nvPr/>
        </p:nvSpPr>
        <p:spPr>
          <a:xfrm>
            <a:off x="6530927" y="5524582"/>
            <a:ext cx="1211487" cy="276999"/>
          </a:xfrm>
          <a:prstGeom prst="rect">
            <a:avLst/>
          </a:prstGeom>
        </p:spPr>
        <p:txBody>
          <a:bodyPr wrap="none">
            <a:spAutoFit/>
          </a:bodyPr>
          <a:lstStyle/>
          <a:p>
            <a:pPr algn="ctr" fontAlgn="base">
              <a:spcBef>
                <a:spcPct val="0"/>
              </a:spcBef>
              <a:spcAft>
                <a:spcPct val="0"/>
              </a:spcAft>
            </a:pPr>
            <a:r>
              <a:rPr lang="en-US" sz="1200" b="1" dirty="0">
                <a:solidFill>
                  <a:srgbClr val="000000"/>
                </a:solidFill>
                <a:latin typeface="Adobe Clean" pitchFamily="34" charset="0"/>
              </a:rPr>
              <a:t>PUBLIC CLOUD</a:t>
            </a:r>
          </a:p>
        </p:txBody>
      </p:sp>
      <p:sp>
        <p:nvSpPr>
          <p:cNvPr id="125" name="Rectangle 124"/>
          <p:cNvSpPr/>
          <p:nvPr/>
        </p:nvSpPr>
        <p:spPr>
          <a:xfrm>
            <a:off x="6723418" y="5910063"/>
            <a:ext cx="826508" cy="307777"/>
          </a:xfrm>
          <a:prstGeom prst="rect">
            <a:avLst/>
          </a:prstGeom>
        </p:spPr>
        <p:txBody>
          <a:bodyPr wrap="none">
            <a:spAutoFit/>
          </a:bodyPr>
          <a:lstStyle/>
          <a:p>
            <a:pPr algn="ctr" fontAlgn="base">
              <a:spcBef>
                <a:spcPct val="0"/>
              </a:spcBef>
              <a:spcAft>
                <a:spcPct val="0"/>
              </a:spcAft>
            </a:pPr>
            <a:r>
              <a:rPr lang="en-US" sz="1400" dirty="0">
                <a:solidFill>
                  <a:srgbClr val="000000"/>
                </a:solidFill>
                <a:latin typeface="Adobe Clean" pitchFamily="34" charset="0"/>
              </a:rPr>
              <a:t>Services</a:t>
            </a:r>
          </a:p>
        </p:txBody>
      </p:sp>
      <p:sp>
        <p:nvSpPr>
          <p:cNvPr id="127" name="Rounded Rectangle 126"/>
          <p:cNvSpPr/>
          <p:nvPr/>
        </p:nvSpPr>
        <p:spPr>
          <a:xfrm>
            <a:off x="4770783" y="2898830"/>
            <a:ext cx="2480808" cy="520231"/>
          </a:xfrm>
          <a:prstGeom prst="roundRect">
            <a:avLst>
              <a:gd name="adj" fmla="val 4880"/>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b"/>
          <a:lstStyle/>
          <a:p>
            <a:pPr algn="ctr" defTabSz="457200"/>
            <a:r>
              <a:rPr lang="en-US" sz="1100" dirty="0" smtClean="0">
                <a:solidFill>
                  <a:srgbClr val="000000"/>
                </a:solidFill>
                <a:latin typeface="Adobe Clean" pitchFamily="34" charset="0"/>
                <a:sym typeface="Gill Sans" charset="0"/>
              </a:rPr>
              <a:t>Document Services</a:t>
            </a:r>
          </a:p>
        </p:txBody>
      </p:sp>
      <p:sp>
        <p:nvSpPr>
          <p:cNvPr id="128" name="Rounded Rectangle 127"/>
          <p:cNvSpPr/>
          <p:nvPr/>
        </p:nvSpPr>
        <p:spPr>
          <a:xfrm>
            <a:off x="4826442" y="2717949"/>
            <a:ext cx="658204" cy="478793"/>
          </a:xfrm>
          <a:prstGeom prst="roundRect">
            <a:avLst>
              <a:gd name="adj" fmla="val 4880"/>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defTabSz="457200"/>
            <a:r>
              <a:rPr lang="en-US" sz="1100" dirty="0" smtClean="0">
                <a:solidFill>
                  <a:srgbClr val="000000"/>
                </a:solidFill>
                <a:latin typeface="Adobe Clean" pitchFamily="34" charset="0"/>
                <a:sym typeface="Gill Sans" charset="0"/>
              </a:rPr>
              <a:t>Data </a:t>
            </a:r>
          </a:p>
          <a:p>
            <a:pPr algn="ctr" defTabSz="457200"/>
            <a:r>
              <a:rPr lang="en-US" sz="1100" dirty="0" smtClean="0">
                <a:solidFill>
                  <a:srgbClr val="000000"/>
                </a:solidFill>
                <a:latin typeface="Adobe Clean" pitchFamily="34" charset="0"/>
                <a:sym typeface="Gill Sans" charset="0"/>
              </a:rPr>
              <a:t>Capture</a:t>
            </a:r>
          </a:p>
        </p:txBody>
      </p:sp>
      <p:sp>
        <p:nvSpPr>
          <p:cNvPr id="129" name="Rounded Rectangle 128"/>
          <p:cNvSpPr/>
          <p:nvPr/>
        </p:nvSpPr>
        <p:spPr>
          <a:xfrm>
            <a:off x="5543010" y="2721273"/>
            <a:ext cx="807376" cy="478793"/>
          </a:xfrm>
          <a:prstGeom prst="roundRect">
            <a:avLst>
              <a:gd name="adj" fmla="val 4880"/>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defTabSz="457200"/>
            <a:r>
              <a:rPr lang="en-US" sz="1100" dirty="0" smtClean="0">
                <a:solidFill>
                  <a:srgbClr val="000000"/>
                </a:solidFill>
                <a:latin typeface="Adobe Clean" pitchFamily="34" charset="0"/>
                <a:sym typeface="Gill Sans" charset="0"/>
              </a:rPr>
              <a:t>Information Assurance</a:t>
            </a:r>
          </a:p>
        </p:txBody>
      </p:sp>
      <p:sp>
        <p:nvSpPr>
          <p:cNvPr id="130" name="Rounded Rectangle 129"/>
          <p:cNvSpPr/>
          <p:nvPr/>
        </p:nvSpPr>
        <p:spPr>
          <a:xfrm>
            <a:off x="6400799" y="2724597"/>
            <a:ext cx="807376" cy="478793"/>
          </a:xfrm>
          <a:prstGeom prst="roundRect">
            <a:avLst>
              <a:gd name="adj" fmla="val 4880"/>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defTabSz="457200"/>
            <a:r>
              <a:rPr lang="en-US" sz="1100" dirty="0" smtClean="0">
                <a:solidFill>
                  <a:srgbClr val="000000"/>
                </a:solidFill>
                <a:latin typeface="Adobe Clean" pitchFamily="34" charset="0"/>
                <a:sym typeface="Gill Sans" charset="0"/>
              </a:rPr>
              <a:t>Document </a:t>
            </a:r>
          </a:p>
          <a:p>
            <a:pPr algn="ctr" defTabSz="457200"/>
            <a:r>
              <a:rPr lang="en-US" sz="1100" dirty="0" smtClean="0">
                <a:solidFill>
                  <a:srgbClr val="000000"/>
                </a:solidFill>
                <a:latin typeface="Adobe Clean" pitchFamily="34" charset="0"/>
                <a:sym typeface="Gill Sans" charset="0"/>
              </a:rPr>
              <a:t>Output</a:t>
            </a:r>
          </a:p>
        </p:txBody>
      </p:sp>
      <p:grpSp>
        <p:nvGrpSpPr>
          <p:cNvPr id="131" name="Group 87"/>
          <p:cNvGrpSpPr/>
          <p:nvPr/>
        </p:nvGrpSpPr>
        <p:grpSpPr>
          <a:xfrm>
            <a:off x="2266122" y="2719280"/>
            <a:ext cx="2441050" cy="691830"/>
            <a:chOff x="2266122" y="2719280"/>
            <a:chExt cx="2441050" cy="691830"/>
          </a:xfrm>
        </p:grpSpPr>
        <p:sp>
          <p:nvSpPr>
            <p:cNvPr id="132" name="Rounded Rectangle 131"/>
            <p:cNvSpPr/>
            <p:nvPr/>
          </p:nvSpPr>
          <p:spPr>
            <a:xfrm>
              <a:off x="2266122" y="2897498"/>
              <a:ext cx="2441050" cy="513612"/>
            </a:xfrm>
            <a:prstGeom prst="roundRect">
              <a:avLst>
                <a:gd name="adj" fmla="val 4880"/>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b"/>
            <a:lstStyle/>
            <a:p>
              <a:pPr algn="ctr" defTabSz="457200"/>
              <a:r>
                <a:rPr lang="en-US" sz="1100" dirty="0" smtClean="0">
                  <a:solidFill>
                    <a:srgbClr val="000000"/>
                  </a:solidFill>
                  <a:latin typeface="Adobe Clean" pitchFamily="34" charset="0"/>
                  <a:sym typeface="Gill Sans" charset="0"/>
                </a:rPr>
                <a:t>Enterprise RIA Services</a:t>
              </a:r>
            </a:p>
          </p:txBody>
        </p:sp>
        <p:sp>
          <p:nvSpPr>
            <p:cNvPr id="133" name="Rounded Rectangle 132"/>
            <p:cNvSpPr/>
            <p:nvPr/>
          </p:nvSpPr>
          <p:spPr>
            <a:xfrm>
              <a:off x="2305876" y="2719280"/>
              <a:ext cx="1143000" cy="478793"/>
            </a:xfrm>
            <a:prstGeom prst="roundRect">
              <a:avLst>
                <a:gd name="adj" fmla="val 4880"/>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defTabSz="457200"/>
              <a:r>
                <a:rPr lang="en-US" sz="1100" dirty="0" smtClean="0">
                  <a:solidFill>
                    <a:srgbClr val="000000"/>
                  </a:solidFill>
                  <a:latin typeface="Adobe Clean" pitchFamily="34" charset="0"/>
                  <a:sym typeface="Gill Sans" charset="0"/>
                </a:rPr>
                <a:t>RIA Core</a:t>
              </a:r>
            </a:p>
          </p:txBody>
        </p:sp>
        <p:sp>
          <p:nvSpPr>
            <p:cNvPr id="134" name="Rounded Rectangle 133"/>
            <p:cNvSpPr/>
            <p:nvPr/>
          </p:nvSpPr>
          <p:spPr>
            <a:xfrm>
              <a:off x="3510955" y="2725928"/>
              <a:ext cx="1143000" cy="478793"/>
            </a:xfrm>
            <a:prstGeom prst="roundRect">
              <a:avLst>
                <a:gd name="adj" fmla="val 4880"/>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defTabSz="457200"/>
              <a:r>
                <a:rPr lang="en-US" sz="1100" dirty="0" smtClean="0">
                  <a:solidFill>
                    <a:srgbClr val="000000"/>
                  </a:solidFill>
                  <a:latin typeface="Adobe Clean" pitchFamily="34" charset="0"/>
                  <a:sym typeface="Gill Sans" charset="0"/>
                </a:rPr>
                <a:t>Mosaic</a:t>
              </a:r>
            </a:p>
          </p:txBody>
        </p:sp>
      </p:grpSp>
      <p:pic>
        <p:nvPicPr>
          <p:cNvPr id="135" name="Picture 2" descr="C:\Documents and Settings\apacanza\Desktop\safari-logo.png"/>
          <p:cNvPicPr>
            <a:picLocks noChangeAspect="1" noChangeArrowheads="1"/>
          </p:cNvPicPr>
          <p:nvPr/>
        </p:nvPicPr>
        <p:blipFill>
          <a:blip r:embed="rId15" cstate="print">
            <a:clrChange>
              <a:clrFrom>
                <a:srgbClr val="FFFFFF"/>
              </a:clrFrom>
              <a:clrTo>
                <a:srgbClr val="FFFFFF">
                  <a:alpha val="0"/>
                </a:srgbClr>
              </a:clrTo>
            </a:clrChange>
          </a:blip>
          <a:srcRect/>
          <a:stretch>
            <a:fillRect/>
          </a:stretch>
        </p:blipFill>
        <p:spPr bwMode="auto">
          <a:xfrm>
            <a:off x="6605004" y="1822067"/>
            <a:ext cx="295275" cy="334274"/>
          </a:xfrm>
          <a:prstGeom prst="rect">
            <a:avLst/>
          </a:prstGeom>
          <a:noFill/>
          <a:effectLst>
            <a:outerShdw blurRad="50800" dist="38100" dir="2700000" algn="tl" rotWithShape="0">
              <a:prstClr val="black">
                <a:alpha val="40000"/>
              </a:prstClr>
            </a:outerShdw>
          </a:effectLst>
        </p:spPr>
      </p:pic>
      <p:pic>
        <p:nvPicPr>
          <p:cNvPr id="136" name="Picture 4" descr="C:\Documents and Settings\apacanza\Desktop\firefox-logo.png"/>
          <p:cNvPicPr>
            <a:picLocks noChangeAspect="1" noChangeArrowheads="1"/>
          </p:cNvPicPr>
          <p:nvPr/>
        </p:nvPicPr>
        <p:blipFill>
          <a:blip r:embed="rId16" cstate="print">
            <a:clrChange>
              <a:clrFrom>
                <a:srgbClr val="FFFFFF"/>
              </a:clrFrom>
              <a:clrTo>
                <a:srgbClr val="FFFFFF">
                  <a:alpha val="0"/>
                </a:srgbClr>
              </a:clrTo>
            </a:clrChange>
          </a:blip>
          <a:srcRect/>
          <a:stretch>
            <a:fillRect/>
          </a:stretch>
        </p:blipFill>
        <p:spPr bwMode="auto">
          <a:xfrm>
            <a:off x="5952529" y="1859892"/>
            <a:ext cx="291665" cy="288079"/>
          </a:xfrm>
          <a:prstGeom prst="rect">
            <a:avLst/>
          </a:prstGeom>
          <a:noFill/>
          <a:effectLst>
            <a:outerShdw blurRad="50800" dist="38100" dir="2700000" algn="tl" rotWithShape="0">
              <a:prstClr val="black">
                <a:alpha val="40000"/>
              </a:prstClr>
            </a:outerShdw>
          </a:effectLst>
        </p:spPr>
      </p:pic>
      <p:pic>
        <p:nvPicPr>
          <p:cNvPr id="137" name="Picture 5" descr="C:\Documents and Settings\apacanza\Desktop\ie-logo.png"/>
          <p:cNvPicPr>
            <a:picLocks noChangeAspect="1" noChangeArrowheads="1"/>
          </p:cNvPicPr>
          <p:nvPr/>
        </p:nvPicPr>
        <p:blipFill>
          <a:blip r:embed="rId17" cstate="print"/>
          <a:srcRect/>
          <a:stretch>
            <a:fillRect/>
          </a:stretch>
        </p:blipFill>
        <p:spPr bwMode="auto">
          <a:xfrm>
            <a:off x="5251711" y="1838786"/>
            <a:ext cx="340008" cy="340008"/>
          </a:xfrm>
          <a:prstGeom prst="rect">
            <a:avLst/>
          </a:prstGeom>
          <a:noFill/>
          <a:effectLst>
            <a:outerShdw blurRad="50800" dist="38100" dir="2700000" algn="tl" rotWithShape="0">
              <a:prstClr val="black">
                <a:alpha val="40000"/>
              </a:prstClr>
            </a:outerShdw>
          </a:effectLst>
        </p:spPr>
      </p:pic>
      <p:pic>
        <p:nvPicPr>
          <p:cNvPr id="138" name="Picture 6" descr="C:\Documents and Settings\apacanza\My Documents\!!work\assets\adobe\flash_platform_signature_reversed_png\flash_platform_signature_reversed_png.png"/>
          <p:cNvPicPr>
            <a:picLocks noChangeAspect="1" noChangeArrowheads="1"/>
          </p:cNvPicPr>
          <p:nvPr/>
        </p:nvPicPr>
        <p:blipFill>
          <a:blip r:embed="rId18" cstate="print"/>
          <a:srcRect l="67679" b="26708"/>
          <a:stretch>
            <a:fillRect/>
          </a:stretch>
        </p:blipFill>
        <p:spPr bwMode="auto">
          <a:xfrm>
            <a:off x="3944686" y="1856964"/>
            <a:ext cx="297369" cy="295283"/>
          </a:xfrm>
          <a:prstGeom prst="rect">
            <a:avLst/>
          </a:prstGeom>
          <a:noFill/>
          <a:effectLst>
            <a:outerShdw blurRad="50800" dist="38100" dir="2700000" algn="tl" rotWithShape="0">
              <a:prstClr val="black">
                <a:alpha val="40000"/>
              </a:prstClr>
            </a:outerShdw>
          </a:effectLst>
        </p:spPr>
      </p:pic>
      <p:pic>
        <p:nvPicPr>
          <p:cNvPr id="139" name="Picture 6" descr="C:\Documents and Settings\apacanza\My Documents\!!work\assets\adobe\flash_platform_signature_reversed_png\flash_platform_signature_reversed_png.png"/>
          <p:cNvPicPr>
            <a:picLocks noChangeAspect="1" noChangeArrowheads="1"/>
          </p:cNvPicPr>
          <p:nvPr/>
        </p:nvPicPr>
        <p:blipFill>
          <a:blip r:embed="rId18" cstate="print"/>
          <a:srcRect r="67452" b="22567"/>
          <a:stretch>
            <a:fillRect/>
          </a:stretch>
        </p:blipFill>
        <p:spPr bwMode="auto">
          <a:xfrm>
            <a:off x="3284421" y="1859709"/>
            <a:ext cx="299455" cy="311966"/>
          </a:xfrm>
          <a:prstGeom prst="rect">
            <a:avLst/>
          </a:prstGeom>
          <a:noFill/>
          <a:effectLst>
            <a:outerShdw blurRad="50800" dist="38100" dir="2700000" algn="tl" rotWithShape="0">
              <a:prstClr val="black">
                <a:alpha val="40000"/>
              </a:prstClr>
            </a:outerShdw>
          </a:effectLst>
        </p:spPr>
      </p:pic>
      <p:pic>
        <p:nvPicPr>
          <p:cNvPr id="140" name="Picture 7" descr="C:\Documents and Settings\apacanza\My Documents\!!work\assets\adobe\CS4_MNEMONICS\adobe_reader_9_appicon_no_shadow.jpg"/>
          <p:cNvPicPr>
            <a:picLocks noChangeAspect="1" noChangeArrowheads="1"/>
          </p:cNvPicPr>
          <p:nvPr/>
        </p:nvPicPr>
        <p:blipFill>
          <a:blip r:embed="rId19" cstate="print"/>
          <a:srcRect/>
          <a:stretch>
            <a:fillRect/>
          </a:stretch>
        </p:blipFill>
        <p:spPr bwMode="auto">
          <a:xfrm>
            <a:off x="4602865" y="1860145"/>
            <a:ext cx="288036" cy="287461"/>
          </a:xfrm>
          <a:prstGeom prst="rect">
            <a:avLst/>
          </a:prstGeom>
          <a:noFill/>
          <a:effectLst>
            <a:outerShdw blurRad="50800" dist="38100" dir="2700000" algn="tl" rotWithShape="0">
              <a:prstClr val="black">
                <a:alpha val="40000"/>
              </a:prstClr>
            </a:outerShdw>
          </a:effectLst>
        </p:spPr>
      </p:pic>
      <p:pic>
        <p:nvPicPr>
          <p:cNvPr id="141" name="Picture 3" descr="\\jlmac.corp.adobe.com\data\AdobeLand\mobile\LCWm-ip1.jpg"/>
          <p:cNvPicPr>
            <a:picLocks noChangeAspect="1" noChangeArrowheads="1"/>
          </p:cNvPicPr>
          <p:nvPr/>
        </p:nvPicPr>
        <p:blipFill>
          <a:blip r:embed="rId20" cstate="print"/>
          <a:srcRect/>
          <a:stretch>
            <a:fillRect/>
          </a:stretch>
        </p:blipFill>
        <p:spPr bwMode="auto">
          <a:xfrm>
            <a:off x="7261089" y="1827149"/>
            <a:ext cx="217766" cy="396033"/>
          </a:xfrm>
          <a:prstGeom prst="rect">
            <a:avLst/>
          </a:prstGeom>
          <a:noFill/>
        </p:spPr>
      </p:pic>
      <p:pic>
        <p:nvPicPr>
          <p:cNvPr id="142" name="Picture 2" descr="Photo of the BlackBerry Curve 8900 smartphone"/>
          <p:cNvPicPr>
            <a:picLocks noChangeAspect="1" noChangeArrowheads="1"/>
          </p:cNvPicPr>
          <p:nvPr/>
        </p:nvPicPr>
        <p:blipFill>
          <a:blip r:embed="rId21" cstate="print"/>
          <a:srcRect l="1609" t="646" r="1874" b="13369"/>
          <a:stretch>
            <a:fillRect/>
          </a:stretch>
        </p:blipFill>
        <p:spPr bwMode="auto">
          <a:xfrm>
            <a:off x="7839668" y="1844702"/>
            <a:ext cx="192855" cy="365759"/>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p:cBhvr>
                                        <p:cTn id="6" dur="2000" fill="hold"/>
                                        <p:tgtEl>
                                          <p:spTgt spid="128"/>
                                        </p:tgtEl>
                                        <p:attrNameLst>
                                          <p:attrName>fillcolor</p:attrName>
                                        </p:attrNameLst>
                                      </p:cBhvr>
                                      <p:to>
                                        <a:srgbClr val="FF0000"/>
                                      </p:to>
                                    </p:animClr>
                                    <p:set>
                                      <p:cBhvr>
                                        <p:cTn id="7" dur="2000" fill="hold"/>
                                        <p:tgtEl>
                                          <p:spTgt spid="128"/>
                                        </p:tgtEl>
                                        <p:attrNameLst>
                                          <p:attrName>fill.type</p:attrName>
                                        </p:attrNameLst>
                                      </p:cBhvr>
                                      <p:to>
                                        <p:strVal val="solid"/>
                                      </p:to>
                                    </p:set>
                                    <p:set>
                                      <p:cBhvr>
                                        <p:cTn id="8" dur="2000" fill="hold"/>
                                        <p:tgtEl>
                                          <p:spTgt spid="128"/>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p:cBhvr>
                                        <p:cTn id="12" dur="2000" fill="hold"/>
                                        <p:tgtEl>
                                          <p:spTgt spid="130"/>
                                        </p:tgtEl>
                                        <p:attrNameLst>
                                          <p:attrName>fillcolor</p:attrName>
                                        </p:attrNameLst>
                                      </p:cBhvr>
                                      <p:to>
                                        <a:srgbClr val="FF0000"/>
                                      </p:to>
                                    </p:animClr>
                                    <p:set>
                                      <p:cBhvr>
                                        <p:cTn id="13" dur="2000" fill="hold"/>
                                        <p:tgtEl>
                                          <p:spTgt spid="130"/>
                                        </p:tgtEl>
                                        <p:attrNameLst>
                                          <p:attrName>fill.type</p:attrName>
                                        </p:attrNameLst>
                                      </p:cBhvr>
                                      <p:to>
                                        <p:strVal val="solid"/>
                                      </p:to>
                                    </p:set>
                                    <p:set>
                                      <p:cBhvr>
                                        <p:cTn id="14" dur="2000" fill="hold"/>
                                        <p:tgtEl>
                                          <p:spTgt spid="130"/>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p:cBhvr>
                                        <p:cTn id="18" dur="2000" fill="hold"/>
                                        <p:tgtEl>
                                          <p:spTgt spid="91"/>
                                        </p:tgtEl>
                                        <p:attrNameLst>
                                          <p:attrName>fillcolor</p:attrName>
                                        </p:attrNameLst>
                                      </p:cBhvr>
                                      <p:to>
                                        <a:srgbClr val="FF0000"/>
                                      </p:to>
                                    </p:animClr>
                                    <p:set>
                                      <p:cBhvr>
                                        <p:cTn id="19" dur="2000" fill="hold"/>
                                        <p:tgtEl>
                                          <p:spTgt spid="91"/>
                                        </p:tgtEl>
                                        <p:attrNameLst>
                                          <p:attrName>fill.type</p:attrName>
                                        </p:attrNameLst>
                                      </p:cBhvr>
                                      <p:to>
                                        <p:strVal val="solid"/>
                                      </p:to>
                                    </p:set>
                                    <p:set>
                                      <p:cBhvr>
                                        <p:cTn id="20" dur="2000" fill="hold"/>
                                        <p:tgtEl>
                                          <p:spTgt spid="91"/>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 presetClass="emph" presetSubtype="2" fill="hold" nodeType="clickEffect">
                                  <p:stCondLst>
                                    <p:cond delay="0"/>
                                  </p:stCondLst>
                                  <p:childTnLst>
                                    <p:animClr clrSpc="rgb">
                                      <p:cBhvr>
                                        <p:cTn id="24" dur="2000" fill="hold"/>
                                        <p:tgtEl>
                                          <p:spTgt spid="102"/>
                                        </p:tgtEl>
                                        <p:attrNameLst>
                                          <p:attrName>fillcolor</p:attrName>
                                        </p:attrNameLst>
                                      </p:cBhvr>
                                      <p:to>
                                        <a:srgbClr val="FF0000"/>
                                      </p:to>
                                    </p:animClr>
                                    <p:set>
                                      <p:cBhvr>
                                        <p:cTn id="25" dur="2000" fill="hold"/>
                                        <p:tgtEl>
                                          <p:spTgt spid="102"/>
                                        </p:tgtEl>
                                        <p:attrNameLst>
                                          <p:attrName>fill.type</p:attrName>
                                        </p:attrNameLst>
                                      </p:cBhvr>
                                      <p:to>
                                        <p:strVal val="solid"/>
                                      </p:to>
                                    </p:set>
                                    <p:set>
                                      <p:cBhvr>
                                        <p:cTn id="26" dur="2000" fill="hold"/>
                                        <p:tgtEl>
                                          <p:spTgt spid="102"/>
                                        </p:tgtEl>
                                        <p:attrNameLst>
                                          <p:attrName>fill.on</p:attrName>
                                        </p:attrNameLst>
                                      </p:cBhvr>
                                      <p:to>
                                        <p:strVal val="true"/>
                                      </p:to>
                                    </p:set>
                                  </p:childTnLst>
                                </p:cTn>
                              </p:par>
                            </p:childTnLst>
                          </p:cTn>
                        </p:par>
                      </p:childTnLst>
                    </p:cTn>
                  </p:par>
                  <p:par>
                    <p:cTn id="27" fill="hold">
                      <p:stCondLst>
                        <p:cond delay="indefinite"/>
                      </p:stCondLst>
                      <p:childTnLst>
                        <p:par>
                          <p:cTn id="28" fill="hold">
                            <p:stCondLst>
                              <p:cond delay="0"/>
                            </p:stCondLst>
                            <p:childTnLst>
                              <p:par>
                                <p:cTn id="29" presetID="1" presetClass="emph" presetSubtype="2" fill="hold" nodeType="clickEffect">
                                  <p:stCondLst>
                                    <p:cond delay="0"/>
                                  </p:stCondLst>
                                  <p:childTnLst>
                                    <p:animClr clrSpc="rgb">
                                      <p:cBhvr>
                                        <p:cTn id="30" dur="2000" fill="hold"/>
                                        <p:tgtEl>
                                          <p:spTgt spid="101"/>
                                        </p:tgtEl>
                                        <p:attrNameLst>
                                          <p:attrName>fillcolor</p:attrName>
                                        </p:attrNameLst>
                                      </p:cBhvr>
                                      <p:to>
                                        <a:srgbClr val="FF0000"/>
                                      </p:to>
                                    </p:animClr>
                                    <p:set>
                                      <p:cBhvr>
                                        <p:cTn id="31" dur="2000" fill="hold"/>
                                        <p:tgtEl>
                                          <p:spTgt spid="101"/>
                                        </p:tgtEl>
                                        <p:attrNameLst>
                                          <p:attrName>fill.type</p:attrName>
                                        </p:attrNameLst>
                                      </p:cBhvr>
                                      <p:to>
                                        <p:strVal val="solid"/>
                                      </p:to>
                                    </p:set>
                                    <p:set>
                                      <p:cBhvr>
                                        <p:cTn id="32" dur="2000" fill="hold"/>
                                        <p:tgtEl>
                                          <p:spTgt spid="10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Controller process for their .NET application</a:t>
            </a:r>
          </a:p>
        </p:txBody>
      </p:sp>
      <p:sp>
        <p:nvSpPr>
          <p:cNvPr id="5" name="Content Placeholder 4"/>
          <p:cNvSpPr>
            <a:spLocks noGrp="1"/>
          </p:cNvSpPr>
          <p:nvPr>
            <p:ph idx="1"/>
          </p:nvPr>
        </p:nvSpPr>
        <p:spPr/>
        <p:txBody>
          <a:bodyPr/>
          <a:lstStyle/>
          <a:p>
            <a:endParaRPr lang="en-US" dirty="0"/>
          </a:p>
        </p:txBody>
      </p:sp>
      <p:pic>
        <p:nvPicPr>
          <p:cNvPr id="7" name="Picture 6" descr="controller.png"/>
          <p:cNvPicPr>
            <a:picLocks noChangeAspect="1"/>
          </p:cNvPicPr>
          <p:nvPr/>
        </p:nvPicPr>
        <p:blipFill>
          <a:blip r:embed="rId3" cstate="print"/>
          <a:stretch>
            <a:fillRect/>
          </a:stretch>
        </p:blipFill>
        <p:spPr>
          <a:xfrm>
            <a:off x="940816" y="850748"/>
            <a:ext cx="7428484" cy="5750712"/>
          </a:xfrm>
          <a:prstGeom prst="rect">
            <a:avLst/>
          </a:prstGeom>
        </p:spPr>
      </p:pic>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architecture</a:t>
            </a:r>
          </a:p>
        </p:txBody>
      </p:sp>
      <p:pic>
        <p:nvPicPr>
          <p:cNvPr id="5" name="Content Placeholder 4" descr="DI Account Open - Logical View Diagram v7.png"/>
          <p:cNvPicPr>
            <a:picLocks noGrp="1" noChangeAspect="1"/>
          </p:cNvPicPr>
          <p:nvPr>
            <p:ph idx="1"/>
          </p:nvPr>
        </p:nvPicPr>
        <p:blipFill>
          <a:blip r:embed="rId3" cstate="print"/>
          <a:stretch>
            <a:fillRect/>
          </a:stretch>
        </p:blipFill>
        <p:spPr>
          <a:xfrm>
            <a:off x="795863" y="869949"/>
            <a:ext cx="7484537" cy="5706033"/>
          </a:xfrm>
        </p:spPr>
      </p:pic>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Using LiveCycle out of the box</a:t>
            </a:r>
          </a:p>
          <a:p>
            <a:r>
              <a:rPr lang="en-US" dirty="0" smtClean="0"/>
              <a:t>Integrating LC into a larger solution</a:t>
            </a:r>
          </a:p>
          <a:p>
            <a:r>
              <a:rPr lang="en-US" dirty="0" smtClean="0"/>
              <a:t>Example Implementations</a:t>
            </a:r>
          </a:p>
          <a:p>
            <a:pPr lvl="1"/>
            <a:r>
              <a:rPr lang="en-US" dirty="0" smtClean="0"/>
              <a:t>NA Financial Institution</a:t>
            </a:r>
          </a:p>
          <a:p>
            <a:pPr lvl="1"/>
            <a:r>
              <a:rPr lang="en-US" dirty="0" smtClean="0"/>
              <a:t>World Bank</a:t>
            </a:r>
          </a:p>
          <a:p>
            <a:pPr lvl="1"/>
            <a:r>
              <a:rPr lang="en-US" dirty="0" smtClean="0"/>
              <a:t>Large US Federal Agency</a:t>
            </a:r>
          </a:p>
          <a:p>
            <a:r>
              <a:rPr lang="en-US" dirty="0" smtClean="0"/>
              <a:t>Summary</a:t>
            </a:r>
          </a:p>
          <a:p>
            <a:r>
              <a:rPr lang="en-US" dirty="0" smtClean="0"/>
              <a:t>Q&amp;A</a:t>
            </a:r>
            <a:endParaRPr lang="en-US" dirty="0"/>
          </a:p>
        </p:txBody>
      </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7" name="Rectangle 7"/>
          <p:cNvSpPr>
            <a:spLocks noGrp="1" noChangeArrowheads="1"/>
          </p:cNvSpPr>
          <p:nvPr>
            <p:ph type="ctrTitle" sz="quarter"/>
          </p:nvPr>
        </p:nvSpPr>
        <p:spPr>
          <a:xfrm>
            <a:off x="439049" y="894953"/>
            <a:ext cx="4794432" cy="1090403"/>
          </a:xfrm>
        </p:spPr>
        <p:txBody>
          <a:bodyPr>
            <a:normAutofit/>
          </a:bodyPr>
          <a:lstStyle/>
          <a:p>
            <a:r>
              <a:rPr lang="en-US" dirty="0" smtClean="0"/>
              <a:t>Implementation 2 </a:t>
            </a:r>
            <a:br>
              <a:rPr lang="en-US" dirty="0" smtClean="0"/>
            </a:br>
            <a:r>
              <a:rPr lang="en-US" dirty="0" smtClean="0"/>
              <a:t>World Bank</a:t>
            </a:r>
            <a:endParaRPr lang="en-US" dirty="0"/>
          </a:p>
        </p:txBody>
      </p:sp>
      <p:sp>
        <p:nvSpPr>
          <p:cNvPr id="10248" name="Rectangle 8"/>
          <p:cNvSpPr>
            <a:spLocks noGrp="1" noChangeArrowheads="1"/>
          </p:cNvSpPr>
          <p:nvPr>
            <p:ph type="subTitle" sz="quarter" idx="1"/>
          </p:nvPr>
        </p:nvSpPr>
        <p:spPr/>
        <p:txBody>
          <a:bodyPr/>
          <a:lstStyle/>
          <a:p>
            <a:endParaRPr lang="en-US" sz="2000" dirty="0"/>
          </a:p>
        </p:txBody>
      </p:sp>
    </p:spTree>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p>
        </p:txBody>
      </p:sp>
      <p:sp>
        <p:nvSpPr>
          <p:cNvPr id="3" name="Content Placeholder 2"/>
          <p:cNvSpPr>
            <a:spLocks noGrp="1"/>
          </p:cNvSpPr>
          <p:nvPr>
            <p:ph idx="1"/>
          </p:nvPr>
        </p:nvSpPr>
        <p:spPr/>
        <p:txBody>
          <a:bodyPr/>
          <a:lstStyle/>
          <a:p>
            <a:r>
              <a:rPr lang="en-US" sz="1800" dirty="0" smtClean="0"/>
              <a:t>Branches worldwide</a:t>
            </a:r>
          </a:p>
          <a:p>
            <a:pPr lvl="1"/>
            <a:r>
              <a:rPr lang="en-US" dirty="0" smtClean="0"/>
              <a:t>Support 5 languages, English, French, Spanish, Korean, </a:t>
            </a:r>
            <a:r>
              <a:rPr lang="en-US" dirty="0" err="1" smtClean="0"/>
              <a:t>Bahasa</a:t>
            </a:r>
            <a:r>
              <a:rPr lang="en-US" dirty="0" smtClean="0"/>
              <a:t> (Indonesia)</a:t>
            </a:r>
          </a:p>
          <a:p>
            <a:pPr lvl="0"/>
            <a:r>
              <a:rPr lang="en-US" sz="1800" dirty="0" smtClean="0"/>
              <a:t>Lots of paperwork to do anything</a:t>
            </a:r>
          </a:p>
          <a:p>
            <a:pPr lvl="0"/>
            <a:r>
              <a:rPr lang="en-US" sz="1800" dirty="0" smtClean="0"/>
              <a:t>International clients</a:t>
            </a:r>
          </a:p>
          <a:p>
            <a:pPr lvl="0"/>
            <a:r>
              <a:rPr lang="en-US" sz="1800" dirty="0" smtClean="0"/>
              <a:t>Creation of legal document package with signatures</a:t>
            </a:r>
          </a:p>
          <a:p>
            <a:pPr lvl="0"/>
            <a:r>
              <a:rPr lang="en-US" sz="1800" dirty="0" smtClean="0"/>
              <a:t>Wizard-style data capture that needs to be sent via email</a:t>
            </a:r>
          </a:p>
          <a:p>
            <a:pPr lvl="0"/>
            <a:r>
              <a:rPr lang="en-US" sz="1800" dirty="0" smtClean="0"/>
              <a:t>Needs to be secure </a:t>
            </a:r>
          </a:p>
          <a:p>
            <a:pPr lvl="0"/>
            <a:r>
              <a:rPr lang="en-US" sz="1800" dirty="0" smtClean="0"/>
              <a:t>Pre-fill some of the know data into the forms </a:t>
            </a:r>
          </a:p>
          <a:p>
            <a:pPr lvl="0"/>
            <a:r>
              <a:rPr lang="en-US" sz="1800" dirty="0" smtClean="0"/>
              <a:t>Offline save, submit outside web browser</a:t>
            </a:r>
          </a:p>
          <a:p>
            <a:endParaRPr lang="en-US" dirty="0"/>
          </a:p>
        </p:txBody>
      </p:sp>
    </p:spTree>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size</a:t>
            </a:r>
          </a:p>
        </p:txBody>
      </p:sp>
      <p:sp>
        <p:nvSpPr>
          <p:cNvPr id="3" name="Content Placeholder 2"/>
          <p:cNvSpPr>
            <a:spLocks noGrp="1"/>
          </p:cNvSpPr>
          <p:nvPr>
            <p:ph idx="1"/>
          </p:nvPr>
        </p:nvSpPr>
        <p:spPr/>
        <p:txBody>
          <a:bodyPr/>
          <a:lstStyle/>
          <a:p>
            <a:pPr lvl="0"/>
            <a:r>
              <a:rPr lang="en-US" dirty="0" smtClean="0"/>
              <a:t>1  MVC Form, multiple languages</a:t>
            </a:r>
          </a:p>
          <a:p>
            <a:pPr lvl="0"/>
            <a:r>
              <a:rPr lang="en-US" dirty="0" smtClean="0"/>
              <a:t>5 workflow processes, 1 supporting process for 1 parent process, modularity</a:t>
            </a:r>
          </a:p>
          <a:p>
            <a:r>
              <a:rPr lang="en-US" dirty="0" smtClean="0"/>
              <a:t>~500 corporate accounts, relatively low volume</a:t>
            </a:r>
          </a:p>
          <a:p>
            <a:r>
              <a:rPr lang="en-US" dirty="0" smtClean="0">
                <a:solidFill>
                  <a:schemeClr val="bg1"/>
                </a:solidFill>
              </a:rPr>
              <a:t>Adobe Professional Services</a:t>
            </a:r>
          </a:p>
          <a:p>
            <a:pPr lvl="1"/>
            <a:r>
              <a:rPr lang="en-US" sz="1800" dirty="0" smtClean="0">
                <a:ea typeface="+mn-ea"/>
                <a:cs typeface="+mn-cs"/>
              </a:rPr>
              <a:t>3 resources: Sr. Project Manager, Technical Architect,  Senior Consultant</a:t>
            </a:r>
          </a:p>
          <a:p>
            <a:r>
              <a:rPr lang="en-US" dirty="0" smtClean="0"/>
              <a:t>Client</a:t>
            </a:r>
          </a:p>
          <a:p>
            <a:pPr lvl="1"/>
            <a:r>
              <a:rPr lang="en-US" sz="1800" dirty="0" smtClean="0">
                <a:ea typeface="+mn-ea"/>
                <a:cs typeface="+mn-cs"/>
              </a:rPr>
              <a:t>5 resources: 2 PM’s, no architects, o</a:t>
            </a:r>
            <a:r>
              <a:rPr lang="en-US" sz="1800" dirty="0" smtClean="0"/>
              <a:t>ccasional admin, offshore QA and Knowledge Transfer, operations… </a:t>
            </a:r>
            <a:endParaRPr lang="en-US" sz="1800" dirty="0" smtClean="0">
              <a:ea typeface="+mn-ea"/>
              <a:cs typeface="+mn-cs"/>
            </a:endParaRPr>
          </a:p>
          <a:p>
            <a:r>
              <a:rPr lang="en-US" dirty="0" smtClean="0"/>
              <a:t>Duration – 12 months</a:t>
            </a:r>
          </a:p>
          <a:p>
            <a:pPr lvl="1"/>
            <a:r>
              <a:rPr lang="en-US" sz="2000" dirty="0" smtClean="0">
                <a:ea typeface="+mn-ea"/>
                <a:cs typeface="+mn-cs"/>
              </a:rPr>
              <a:t>Prototype phase - 4 months</a:t>
            </a:r>
          </a:p>
          <a:p>
            <a:pPr lvl="1"/>
            <a:r>
              <a:rPr lang="en-US" sz="2000" dirty="0" smtClean="0">
                <a:ea typeface="+mn-ea"/>
                <a:cs typeface="+mn-cs"/>
              </a:rPr>
              <a:t>Define and Deliver –3/5 months</a:t>
            </a:r>
          </a:p>
          <a:p>
            <a:endParaRPr lang="en-US" dirty="0" smtClean="0"/>
          </a:p>
          <a:p>
            <a:pPr lvl="0"/>
            <a:endParaRPr lang="en-US" dirty="0" smtClean="0"/>
          </a:p>
          <a:p>
            <a:endParaRPr lang="en-US" dirty="0" smtClean="0"/>
          </a:p>
          <a:p>
            <a:endParaRPr lang="en-US" dirty="0" smtClean="0"/>
          </a:p>
          <a:p>
            <a:endParaRPr lang="en-US" dirty="0" smtClean="0"/>
          </a:p>
          <a:p>
            <a:pPr lvl="1"/>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Tree>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with LiveCycle</a:t>
            </a:r>
            <a:endParaRPr lang="en-US" dirty="0"/>
          </a:p>
        </p:txBody>
      </p:sp>
      <p:sp>
        <p:nvSpPr>
          <p:cNvPr id="3" name="Content Placeholder 2"/>
          <p:cNvSpPr>
            <a:spLocks noGrp="1"/>
          </p:cNvSpPr>
          <p:nvPr>
            <p:ph idx="1"/>
          </p:nvPr>
        </p:nvSpPr>
        <p:spPr>
          <a:xfrm>
            <a:off x="279400" y="1085850"/>
            <a:ext cx="8674100" cy="4840288"/>
          </a:xfrm>
        </p:spPr>
        <p:txBody>
          <a:bodyPr/>
          <a:lstStyle/>
          <a:p>
            <a:r>
              <a:rPr lang="en-US" dirty="0" smtClean="0"/>
              <a:t>Creation of legal documents – </a:t>
            </a:r>
            <a:r>
              <a:rPr lang="en-US" i="1" dirty="0" smtClean="0">
                <a:solidFill>
                  <a:srgbClr val="FF0000"/>
                </a:solidFill>
              </a:rPr>
              <a:t>Forms ES </a:t>
            </a:r>
            <a:r>
              <a:rPr lang="en-US" dirty="0" smtClean="0"/>
              <a:t>and </a:t>
            </a:r>
            <a:r>
              <a:rPr lang="en-US" i="1" dirty="0" smtClean="0">
                <a:solidFill>
                  <a:srgbClr val="FF0000"/>
                </a:solidFill>
              </a:rPr>
              <a:t>Designer ES</a:t>
            </a:r>
          </a:p>
          <a:p>
            <a:pPr lvl="0"/>
            <a:r>
              <a:rPr lang="en-US" dirty="0" smtClean="0"/>
              <a:t>Custom components - </a:t>
            </a:r>
            <a:r>
              <a:rPr lang="en-US" i="1" dirty="0" smtClean="0">
                <a:solidFill>
                  <a:srgbClr val="FF0000"/>
                </a:solidFill>
              </a:rPr>
              <a:t>Workbench ES</a:t>
            </a:r>
            <a:endParaRPr lang="en-US" dirty="0" smtClean="0"/>
          </a:p>
          <a:p>
            <a:pPr lvl="0"/>
            <a:r>
              <a:rPr lang="en-US" dirty="0" smtClean="0"/>
              <a:t>Creating a PDF package of documents - </a:t>
            </a:r>
            <a:r>
              <a:rPr lang="en-US" i="1" dirty="0" smtClean="0">
                <a:solidFill>
                  <a:srgbClr val="FF0000"/>
                </a:solidFill>
              </a:rPr>
              <a:t>Foundation</a:t>
            </a:r>
            <a:endParaRPr lang="en-US" dirty="0" smtClean="0"/>
          </a:p>
          <a:p>
            <a:pPr lvl="0"/>
            <a:r>
              <a:rPr lang="en-US" dirty="0" smtClean="0"/>
              <a:t>PDF package is password protected attachments for additional forms - </a:t>
            </a:r>
            <a:r>
              <a:rPr lang="en-US" i="1" dirty="0" smtClean="0">
                <a:solidFill>
                  <a:srgbClr val="FF0000"/>
                </a:solidFill>
              </a:rPr>
              <a:t>Digital Signatures ES</a:t>
            </a:r>
          </a:p>
          <a:p>
            <a:pPr lvl="0"/>
            <a:r>
              <a:rPr lang="en-US" dirty="0" smtClean="0"/>
              <a:t>Support 5 languages, English, French, Spanish, Korean, </a:t>
            </a:r>
            <a:r>
              <a:rPr lang="en-US" dirty="0" err="1" smtClean="0"/>
              <a:t>Bahasa</a:t>
            </a:r>
            <a:r>
              <a:rPr lang="en-US" dirty="0" smtClean="0"/>
              <a:t> (Indonesia) – </a:t>
            </a:r>
            <a:r>
              <a:rPr lang="en-US" i="1" dirty="0" smtClean="0">
                <a:solidFill>
                  <a:srgbClr val="FF0000"/>
                </a:solidFill>
              </a:rPr>
              <a:t>Forms ES</a:t>
            </a:r>
          </a:p>
          <a:p>
            <a:pPr lvl="0"/>
            <a:r>
              <a:rPr lang="en-US" dirty="0" smtClean="0"/>
              <a:t>Pre-fill of client data into the  forms - </a:t>
            </a:r>
            <a:r>
              <a:rPr lang="en-US" i="1" dirty="0" smtClean="0">
                <a:solidFill>
                  <a:srgbClr val="FF0000"/>
                </a:solidFill>
              </a:rPr>
              <a:t>Forms ES</a:t>
            </a:r>
          </a:p>
          <a:p>
            <a:r>
              <a:rPr lang="en-US" dirty="0" smtClean="0"/>
              <a:t>PDF offline save, submit outside web browser </a:t>
            </a:r>
            <a:r>
              <a:rPr lang="en-US" i="1" dirty="0" smtClean="0">
                <a:solidFill>
                  <a:srgbClr val="FF0000"/>
                </a:solidFill>
              </a:rPr>
              <a:t>- Reader Extensions ES</a:t>
            </a:r>
          </a:p>
          <a:p>
            <a:pPr lvl="0"/>
            <a:r>
              <a:rPr lang="en-US" dirty="0" smtClean="0"/>
              <a:t>Non-interactive version of final document -</a:t>
            </a:r>
            <a:r>
              <a:rPr lang="en-US" b="1" dirty="0" smtClean="0"/>
              <a:t> </a:t>
            </a:r>
            <a:r>
              <a:rPr lang="en-US" i="1" dirty="0" smtClean="0">
                <a:solidFill>
                  <a:srgbClr val="FF0000"/>
                </a:solidFill>
              </a:rPr>
              <a:t>Output ES</a:t>
            </a:r>
          </a:p>
          <a:p>
            <a:pPr lvl="0"/>
            <a:endParaRPr lang="en-US" dirty="0" smtClean="0"/>
          </a:p>
          <a:p>
            <a:endParaRPr lang="en-US" dirty="0"/>
          </a:p>
        </p:txBody>
      </p:sp>
    </p:spTree>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LiveCycle ES</a:t>
            </a:r>
            <a:endParaRPr lang="en-US" dirty="0"/>
          </a:p>
        </p:txBody>
      </p:sp>
      <p:sp>
        <p:nvSpPr>
          <p:cNvPr id="68" name="Rectangle 67"/>
          <p:cNvSpPr/>
          <p:nvPr/>
        </p:nvSpPr>
        <p:spPr>
          <a:xfrm>
            <a:off x="0" y="3039036"/>
            <a:ext cx="9144000" cy="3290048"/>
          </a:xfrm>
          <a:prstGeom prst="rect">
            <a:avLst/>
          </a:prstGeom>
          <a:gradFill>
            <a:gsLst>
              <a:gs pos="0">
                <a:srgbClr val="FFFFFF"/>
              </a:gs>
              <a:gs pos="100000">
                <a:srgbClr val="93E3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000000"/>
              </a:solidFill>
            </a:endParaRPr>
          </a:p>
        </p:txBody>
      </p:sp>
      <p:sp>
        <p:nvSpPr>
          <p:cNvPr id="69" name="AutoShape 12"/>
          <p:cNvSpPr>
            <a:spLocks noChangeArrowheads="1"/>
          </p:cNvSpPr>
          <p:nvPr/>
        </p:nvSpPr>
        <p:spPr bwMode="auto">
          <a:xfrm>
            <a:off x="2217231" y="2406650"/>
            <a:ext cx="5058212" cy="2007870"/>
          </a:xfrm>
          <a:prstGeom prst="roundRect">
            <a:avLst>
              <a:gd name="adj" fmla="val 1671"/>
            </a:avLst>
          </a:prstGeom>
          <a:gradFill rotWithShape="1">
            <a:gsLst>
              <a:gs pos="0">
                <a:srgbClr val="7999A4"/>
              </a:gs>
              <a:gs pos="100000">
                <a:srgbClr val="394D56"/>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defTabSz="457200"/>
            <a:endParaRPr lang="en-US" sz="1100">
              <a:latin typeface="Adobe Clean" pitchFamily="34" charset="0"/>
              <a:sym typeface="Gill Sans" charset="0"/>
            </a:endParaRPr>
          </a:p>
        </p:txBody>
      </p:sp>
      <p:sp>
        <p:nvSpPr>
          <p:cNvPr id="71" name="Rounded Rectangle 70"/>
          <p:cNvSpPr/>
          <p:nvPr/>
        </p:nvSpPr>
        <p:spPr>
          <a:xfrm>
            <a:off x="812292" y="817336"/>
            <a:ext cx="7523117" cy="1542189"/>
          </a:xfrm>
          <a:prstGeom prst="roundRect">
            <a:avLst>
              <a:gd name="adj" fmla="val 2613"/>
            </a:avLst>
          </a:prstGeom>
          <a:gradFill rotWithShape="1">
            <a:gsLst>
              <a:gs pos="0">
                <a:srgbClr val="7999A4"/>
              </a:gs>
              <a:gs pos="100000">
                <a:srgbClr val="394D56"/>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defTabSz="457200"/>
            <a:endParaRPr lang="en-US" sz="1100" dirty="0" smtClean="0">
              <a:latin typeface="Adobe Clean" pitchFamily="34" charset="0"/>
              <a:sym typeface="Gill Sans" charset="0"/>
            </a:endParaRPr>
          </a:p>
        </p:txBody>
      </p:sp>
      <p:sp>
        <p:nvSpPr>
          <p:cNvPr id="72" name="Rounded Rectangle 71"/>
          <p:cNvSpPr>
            <a:spLocks noChangeAspect="1"/>
          </p:cNvSpPr>
          <p:nvPr/>
        </p:nvSpPr>
        <p:spPr>
          <a:xfrm>
            <a:off x="891540" y="1781175"/>
            <a:ext cx="7342260" cy="508232"/>
          </a:xfrm>
          <a:prstGeom prst="roundRect">
            <a:avLst>
              <a:gd name="adj" fmla="val 9296"/>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a:endParaRPr lang="en-US" sz="1000" dirty="0">
              <a:solidFill>
                <a:srgbClr val="000000"/>
              </a:solidFill>
              <a:latin typeface="Adobe Clean" pitchFamily="34" charset="0"/>
              <a:sym typeface="Gill Sans" charset="0"/>
            </a:endParaRPr>
          </a:p>
        </p:txBody>
      </p:sp>
      <p:sp>
        <p:nvSpPr>
          <p:cNvPr id="73" name="Rounded Rectangle 72"/>
          <p:cNvSpPr>
            <a:spLocks noChangeAspect="1"/>
          </p:cNvSpPr>
          <p:nvPr/>
        </p:nvSpPr>
        <p:spPr>
          <a:xfrm>
            <a:off x="891540" y="1196743"/>
            <a:ext cx="7342259" cy="508232"/>
          </a:xfrm>
          <a:prstGeom prst="roundRect">
            <a:avLst>
              <a:gd name="adj" fmla="val 9296"/>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a:endParaRPr lang="en-US" sz="1000" dirty="0">
              <a:solidFill>
                <a:srgbClr val="000000"/>
              </a:solidFill>
              <a:latin typeface="Adobe Clean" pitchFamily="34" charset="0"/>
              <a:sym typeface="Gill Sans" charset="0"/>
            </a:endParaRPr>
          </a:p>
        </p:txBody>
      </p:sp>
      <p:sp>
        <p:nvSpPr>
          <p:cNvPr id="74" name="TextBox 73"/>
          <p:cNvSpPr txBox="1"/>
          <p:nvPr/>
        </p:nvSpPr>
        <p:spPr>
          <a:xfrm>
            <a:off x="3923392" y="827789"/>
            <a:ext cx="1404615" cy="307777"/>
          </a:xfrm>
          <a:prstGeom prst="rect">
            <a:avLst/>
          </a:prstGeom>
          <a:noFill/>
        </p:spPr>
        <p:txBody>
          <a:bodyPr wrap="none" rtlCol="0">
            <a:spAutoFit/>
          </a:bodyPr>
          <a:lstStyle/>
          <a:p>
            <a:pPr defTabSz="457200" fontAlgn="auto">
              <a:spcBef>
                <a:spcPts val="0"/>
              </a:spcBef>
              <a:spcAft>
                <a:spcPts val="0"/>
              </a:spcAft>
            </a:pPr>
            <a:r>
              <a:rPr lang="en-US" sz="1400" dirty="0" smtClean="0">
                <a:solidFill>
                  <a:srgbClr val="FFFFFF"/>
                </a:solidFill>
                <a:effectLst>
                  <a:outerShdw blurRad="50800" dist="38100" dir="2700000" algn="tl" rotWithShape="0">
                    <a:prstClr val="black">
                      <a:alpha val="40000"/>
                    </a:prstClr>
                  </a:outerShdw>
                </a:effectLst>
                <a:latin typeface="Adobe Clean" pitchFamily="34" charset="0"/>
              </a:rPr>
              <a:t>User Experience</a:t>
            </a:r>
            <a:endParaRPr lang="en-US" sz="1400" dirty="0">
              <a:solidFill>
                <a:srgbClr val="FFFFFF"/>
              </a:solidFill>
              <a:effectLst>
                <a:outerShdw blurRad="50800" dist="38100" dir="2700000" algn="tl" rotWithShape="0">
                  <a:prstClr val="black">
                    <a:alpha val="40000"/>
                  </a:prstClr>
                </a:outerShdw>
              </a:effectLst>
              <a:latin typeface="Adobe Clean" pitchFamily="34" charset="0"/>
            </a:endParaRPr>
          </a:p>
        </p:txBody>
      </p:sp>
      <p:sp>
        <p:nvSpPr>
          <p:cNvPr id="75" name="TextBox 74"/>
          <p:cNvSpPr txBox="1"/>
          <p:nvPr/>
        </p:nvSpPr>
        <p:spPr>
          <a:xfrm>
            <a:off x="938956" y="1292578"/>
            <a:ext cx="1520145" cy="302788"/>
          </a:xfrm>
          <a:prstGeom prst="rect">
            <a:avLst/>
          </a:prstGeom>
          <a:noFill/>
        </p:spPr>
        <p:txBody>
          <a:bodyPr wrap="none" rtlCol="0">
            <a:spAutoFit/>
          </a:bodyPr>
          <a:lstStyle/>
          <a:p>
            <a:r>
              <a:rPr lang="en-US" sz="1200" dirty="0" smtClean="0">
                <a:latin typeface="Adobe Clean" pitchFamily="34" charset="0"/>
                <a:cs typeface="Adobe Clean"/>
              </a:rPr>
              <a:t>Multiple Channels</a:t>
            </a:r>
            <a:endParaRPr lang="en-US" sz="1200" dirty="0">
              <a:latin typeface="Adobe Clean" pitchFamily="34" charset="0"/>
              <a:cs typeface="Adobe Clean"/>
            </a:endParaRPr>
          </a:p>
        </p:txBody>
      </p:sp>
      <p:sp>
        <p:nvSpPr>
          <p:cNvPr id="76" name="TextBox 75"/>
          <p:cNvSpPr txBox="1"/>
          <p:nvPr/>
        </p:nvSpPr>
        <p:spPr>
          <a:xfrm>
            <a:off x="936933" y="1829985"/>
            <a:ext cx="1544519" cy="302788"/>
          </a:xfrm>
          <a:prstGeom prst="rect">
            <a:avLst/>
          </a:prstGeom>
          <a:noFill/>
        </p:spPr>
        <p:txBody>
          <a:bodyPr wrap="none" rtlCol="0">
            <a:spAutoFit/>
          </a:bodyPr>
          <a:lstStyle/>
          <a:p>
            <a:r>
              <a:rPr lang="en-US" sz="1200" dirty="0" smtClean="0">
                <a:latin typeface="Adobe Clean" pitchFamily="34" charset="0"/>
                <a:cs typeface="Adobe Clean"/>
              </a:rPr>
              <a:t>Multiple Platforms</a:t>
            </a:r>
            <a:endParaRPr lang="en-US" sz="1200" dirty="0">
              <a:latin typeface="Adobe Clean" pitchFamily="34" charset="0"/>
              <a:cs typeface="Adobe Clean"/>
            </a:endParaRPr>
          </a:p>
        </p:txBody>
      </p:sp>
      <p:sp>
        <p:nvSpPr>
          <p:cNvPr id="77" name="Rounded Rectangle 76"/>
          <p:cNvSpPr/>
          <p:nvPr/>
        </p:nvSpPr>
        <p:spPr>
          <a:xfrm>
            <a:off x="804559" y="2401481"/>
            <a:ext cx="1368125" cy="2608337"/>
          </a:xfrm>
          <a:prstGeom prst="roundRect">
            <a:avLst>
              <a:gd name="adj" fmla="val 2570"/>
            </a:avLst>
          </a:prstGeom>
          <a:gradFill rotWithShape="1">
            <a:gsLst>
              <a:gs pos="0">
                <a:srgbClr val="7999A4"/>
              </a:gs>
              <a:gs pos="100000">
                <a:srgbClr val="394D56"/>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defTabSz="457200"/>
            <a:endParaRPr lang="en-US" sz="1100" dirty="0" smtClean="0">
              <a:latin typeface="Adobe Clean" pitchFamily="34" charset="0"/>
              <a:sym typeface="Gill Sans" charset="0"/>
            </a:endParaRPr>
          </a:p>
        </p:txBody>
      </p:sp>
      <p:sp>
        <p:nvSpPr>
          <p:cNvPr id="78" name="TextBox 77"/>
          <p:cNvSpPr txBox="1"/>
          <p:nvPr/>
        </p:nvSpPr>
        <p:spPr>
          <a:xfrm>
            <a:off x="1159059" y="2468120"/>
            <a:ext cx="589585" cy="307777"/>
          </a:xfrm>
          <a:prstGeom prst="rect">
            <a:avLst/>
          </a:prstGeom>
          <a:noFill/>
        </p:spPr>
        <p:txBody>
          <a:bodyPr wrap="none" rtlCol="0">
            <a:spAutoFit/>
          </a:bodyPr>
          <a:lstStyle/>
          <a:p>
            <a:r>
              <a:rPr lang="en-US" sz="1400" dirty="0" smtClean="0">
                <a:solidFill>
                  <a:srgbClr val="FFFFFF"/>
                </a:solidFill>
                <a:effectLst>
                  <a:outerShdw blurRad="50800" dist="38100" dir="2700000" algn="tl" rotWithShape="0">
                    <a:prstClr val="black">
                      <a:alpha val="40000"/>
                    </a:prstClr>
                  </a:outerShdw>
                </a:effectLst>
                <a:latin typeface="Adobe Clean" pitchFamily="34" charset="0"/>
                <a:cs typeface="Adobe Clean"/>
              </a:rPr>
              <a:t>Tools</a:t>
            </a:r>
            <a:endParaRPr lang="en-US" sz="1400" dirty="0">
              <a:solidFill>
                <a:srgbClr val="FFFFFF"/>
              </a:solidFill>
              <a:effectLst>
                <a:outerShdw blurRad="50800" dist="38100" dir="2700000" algn="tl" rotWithShape="0">
                  <a:prstClr val="black">
                    <a:alpha val="40000"/>
                  </a:prstClr>
                </a:outerShdw>
              </a:effectLst>
              <a:latin typeface="Adobe Clean" pitchFamily="34" charset="0"/>
              <a:cs typeface="Adobe Clean"/>
            </a:endParaRPr>
          </a:p>
        </p:txBody>
      </p:sp>
      <p:pic>
        <p:nvPicPr>
          <p:cNvPr id="79" name="Picture 33" descr="fc_appicon_no_shadow_png.png"/>
          <p:cNvPicPr>
            <a:picLocks/>
          </p:cNvPicPr>
          <p:nvPr/>
        </p:nvPicPr>
        <p:blipFill>
          <a:blip r:embed="rId2" cstate="print"/>
          <a:srcRect/>
          <a:stretch>
            <a:fillRect/>
          </a:stretch>
        </p:blipFill>
        <p:spPr bwMode="auto">
          <a:xfrm>
            <a:off x="941575" y="3362587"/>
            <a:ext cx="395815" cy="395815"/>
          </a:xfrm>
          <a:prstGeom prst="rect">
            <a:avLst/>
          </a:prstGeom>
          <a:solidFill>
            <a:schemeClr val="bg2">
              <a:lumMod val="50000"/>
            </a:schemeClr>
          </a:solidFill>
          <a:ln w="9525">
            <a:noFill/>
            <a:miter lim="800000"/>
            <a:headEnd/>
            <a:tailEnd/>
          </a:ln>
          <a:effectLst>
            <a:outerShdw blurRad="50800" dist="38100" dir="2700000" algn="tl" rotWithShape="0">
              <a:prstClr val="black">
                <a:alpha val="40000"/>
              </a:prstClr>
            </a:outerShdw>
          </a:effectLst>
        </p:spPr>
      </p:pic>
      <p:pic>
        <p:nvPicPr>
          <p:cNvPr id="80" name="Picture 5" descr="mnemonic_noshadow_flex"/>
          <p:cNvPicPr>
            <a:picLocks noChangeArrowheads="1"/>
          </p:cNvPicPr>
          <p:nvPr/>
        </p:nvPicPr>
        <p:blipFill>
          <a:blip r:embed="rId3" cstate="print"/>
          <a:stretch>
            <a:fillRect/>
          </a:stretch>
        </p:blipFill>
        <p:spPr bwMode="auto">
          <a:xfrm>
            <a:off x="941575" y="3919246"/>
            <a:ext cx="395815" cy="395024"/>
          </a:xfrm>
          <a:prstGeom prst="rect">
            <a:avLst/>
          </a:prstGeom>
          <a:solidFill>
            <a:schemeClr val="bg2">
              <a:lumMod val="50000"/>
            </a:schemeClr>
          </a:solidFill>
          <a:ln w="9525">
            <a:noFill/>
            <a:miter lim="800000"/>
            <a:headEnd/>
            <a:tailEnd/>
          </a:ln>
          <a:effectLst>
            <a:outerShdw blurRad="50800" dist="38100" dir="2700000" algn="tl" rotWithShape="0">
              <a:prstClr val="black">
                <a:alpha val="40000"/>
              </a:prstClr>
            </a:outerShdw>
          </a:effectLst>
        </p:spPr>
      </p:pic>
      <p:pic>
        <p:nvPicPr>
          <p:cNvPr id="81" name="Picture 94" descr="mnemonic_noshadow_livecycle"/>
          <p:cNvPicPr>
            <a:picLocks noChangeArrowheads="1"/>
          </p:cNvPicPr>
          <p:nvPr/>
        </p:nvPicPr>
        <p:blipFill>
          <a:blip r:embed="rId4" cstate="print"/>
          <a:srcRect/>
          <a:stretch>
            <a:fillRect/>
          </a:stretch>
        </p:blipFill>
        <p:spPr bwMode="auto">
          <a:xfrm>
            <a:off x="941575" y="4411097"/>
            <a:ext cx="395815" cy="395815"/>
          </a:xfrm>
          <a:prstGeom prst="rect">
            <a:avLst/>
          </a:prstGeom>
          <a:solidFill>
            <a:schemeClr val="bg2">
              <a:lumMod val="50000"/>
            </a:schemeClr>
          </a:solidFill>
          <a:effectLst>
            <a:outerShdw blurRad="50800" dist="38100" dir="2700000" algn="tl" rotWithShape="0">
              <a:prstClr val="black">
                <a:alpha val="40000"/>
              </a:prstClr>
            </a:outerShdw>
          </a:effectLst>
        </p:spPr>
      </p:pic>
      <p:pic>
        <p:nvPicPr>
          <p:cNvPr id="82" name="Picture 4"/>
          <p:cNvPicPr>
            <a:picLocks noChangeArrowheads="1"/>
          </p:cNvPicPr>
          <p:nvPr/>
        </p:nvPicPr>
        <p:blipFill>
          <a:blip r:embed="rId5" cstate="print"/>
          <a:srcRect/>
          <a:stretch>
            <a:fillRect/>
          </a:stretch>
        </p:blipFill>
        <p:spPr bwMode="auto">
          <a:xfrm>
            <a:off x="941575" y="2870340"/>
            <a:ext cx="395815" cy="395815"/>
          </a:xfrm>
          <a:prstGeom prst="rect">
            <a:avLst/>
          </a:prstGeom>
          <a:solidFill>
            <a:schemeClr val="bg2">
              <a:lumMod val="50000"/>
            </a:schemeClr>
          </a:solidFill>
          <a:ln w="9525">
            <a:noFill/>
            <a:miter lim="800000"/>
            <a:headEnd/>
            <a:tailEnd/>
          </a:ln>
          <a:effectLst>
            <a:outerShdw blurRad="50800" dist="38100" dir="2700000" algn="tl" rotWithShape="0">
              <a:prstClr val="black">
                <a:alpha val="40000"/>
              </a:prstClr>
            </a:outerShdw>
          </a:effectLst>
        </p:spPr>
      </p:pic>
      <p:sp>
        <p:nvSpPr>
          <p:cNvPr id="83" name="TextBox 82"/>
          <p:cNvSpPr txBox="1"/>
          <p:nvPr/>
        </p:nvSpPr>
        <p:spPr>
          <a:xfrm>
            <a:off x="1347406" y="2870341"/>
            <a:ext cx="635855" cy="408763"/>
          </a:xfrm>
          <a:prstGeom prst="rect">
            <a:avLst/>
          </a:prstGeom>
          <a:noFill/>
        </p:spPr>
        <p:txBody>
          <a:bodyPr wrap="none" rtlCol="0">
            <a:spAutoFit/>
          </a:bodyPr>
          <a:lstStyle/>
          <a:p>
            <a:r>
              <a:rPr lang="en-US" sz="1050" dirty="0" smtClean="0">
                <a:solidFill>
                  <a:srgbClr val="FFFFFF"/>
                </a:solidFill>
                <a:effectLst>
                  <a:outerShdw blurRad="50800" dist="38100" dir="2700000" algn="tl" rotWithShape="0">
                    <a:prstClr val="black">
                      <a:alpha val="40000"/>
                    </a:prstClr>
                  </a:outerShdw>
                </a:effectLst>
                <a:latin typeface="Adobe Clean" pitchFamily="34" charset="0"/>
              </a:rPr>
              <a:t>Creative</a:t>
            </a:r>
          </a:p>
          <a:p>
            <a:r>
              <a:rPr lang="en-US" sz="1050" dirty="0" smtClean="0">
                <a:solidFill>
                  <a:srgbClr val="FFFFFF"/>
                </a:solidFill>
                <a:effectLst>
                  <a:outerShdw blurRad="50800" dist="38100" dir="2700000" algn="tl" rotWithShape="0">
                    <a:prstClr val="black">
                      <a:alpha val="40000"/>
                    </a:prstClr>
                  </a:outerShdw>
                </a:effectLst>
                <a:latin typeface="Adobe Clean" pitchFamily="34" charset="0"/>
              </a:rPr>
              <a:t>Suite</a:t>
            </a:r>
            <a:endParaRPr lang="en-US" sz="1050" dirty="0">
              <a:solidFill>
                <a:srgbClr val="FFFFFF"/>
              </a:solidFill>
              <a:effectLst>
                <a:outerShdw blurRad="50800" dist="38100" dir="2700000" algn="tl" rotWithShape="0">
                  <a:prstClr val="black">
                    <a:alpha val="40000"/>
                  </a:prstClr>
                </a:outerShdw>
              </a:effectLst>
              <a:latin typeface="Adobe Clean" pitchFamily="34" charset="0"/>
            </a:endParaRPr>
          </a:p>
        </p:txBody>
      </p:sp>
      <p:sp>
        <p:nvSpPr>
          <p:cNvPr id="84" name="TextBox 83"/>
          <p:cNvSpPr txBox="1"/>
          <p:nvPr/>
        </p:nvSpPr>
        <p:spPr>
          <a:xfrm>
            <a:off x="1343305" y="3362587"/>
            <a:ext cx="618508" cy="408763"/>
          </a:xfrm>
          <a:prstGeom prst="rect">
            <a:avLst/>
          </a:prstGeom>
          <a:noFill/>
        </p:spPr>
        <p:txBody>
          <a:bodyPr wrap="none" rtlCol="0">
            <a:spAutoFit/>
          </a:bodyPr>
          <a:lstStyle/>
          <a:p>
            <a:r>
              <a:rPr lang="en-US" sz="1050" dirty="0" smtClean="0">
                <a:solidFill>
                  <a:srgbClr val="FFFFFF"/>
                </a:solidFill>
                <a:effectLst>
                  <a:outerShdw blurRad="50800" dist="38100" dir="2700000" algn="tl" rotWithShape="0">
                    <a:prstClr val="black">
                      <a:alpha val="40000"/>
                    </a:prstClr>
                  </a:outerShdw>
                </a:effectLst>
                <a:latin typeface="Adobe Clean" pitchFamily="34" charset="0"/>
              </a:rPr>
              <a:t>Flash</a:t>
            </a:r>
          </a:p>
          <a:p>
            <a:r>
              <a:rPr lang="en-US" sz="1050" dirty="0" smtClean="0">
                <a:solidFill>
                  <a:srgbClr val="FFFFFF"/>
                </a:solidFill>
                <a:effectLst>
                  <a:outerShdw blurRad="50800" dist="38100" dir="2700000" algn="tl" rotWithShape="0">
                    <a:prstClr val="black">
                      <a:alpha val="40000"/>
                    </a:prstClr>
                  </a:outerShdw>
                </a:effectLst>
                <a:latin typeface="Adobe Clean" pitchFamily="34" charset="0"/>
              </a:rPr>
              <a:t>Catalyst</a:t>
            </a:r>
            <a:endParaRPr lang="en-US" sz="1050" dirty="0">
              <a:solidFill>
                <a:srgbClr val="FFFFFF"/>
              </a:solidFill>
              <a:effectLst>
                <a:outerShdw blurRad="50800" dist="38100" dir="2700000" algn="tl" rotWithShape="0">
                  <a:prstClr val="black">
                    <a:alpha val="40000"/>
                  </a:prstClr>
                </a:outerShdw>
              </a:effectLst>
              <a:latin typeface="Adobe Clean" pitchFamily="34" charset="0"/>
            </a:endParaRPr>
          </a:p>
        </p:txBody>
      </p:sp>
      <p:sp>
        <p:nvSpPr>
          <p:cNvPr id="85" name="TextBox 84"/>
          <p:cNvSpPr txBox="1"/>
          <p:nvPr/>
        </p:nvSpPr>
        <p:spPr>
          <a:xfrm>
            <a:off x="1351862" y="3918851"/>
            <a:ext cx="572774" cy="408763"/>
          </a:xfrm>
          <a:prstGeom prst="rect">
            <a:avLst/>
          </a:prstGeom>
          <a:noFill/>
        </p:spPr>
        <p:txBody>
          <a:bodyPr wrap="none" rtlCol="0">
            <a:spAutoFit/>
          </a:bodyPr>
          <a:lstStyle/>
          <a:p>
            <a:r>
              <a:rPr lang="en-US" sz="1050" dirty="0" smtClean="0">
                <a:solidFill>
                  <a:srgbClr val="FFFFFF"/>
                </a:solidFill>
                <a:effectLst>
                  <a:outerShdw blurRad="50800" dist="38100" dir="2700000" algn="tl" rotWithShape="0">
                    <a:prstClr val="black">
                      <a:alpha val="40000"/>
                    </a:prstClr>
                  </a:outerShdw>
                </a:effectLst>
                <a:latin typeface="Adobe Clean" pitchFamily="34" charset="0"/>
              </a:rPr>
              <a:t>Flash</a:t>
            </a:r>
          </a:p>
          <a:p>
            <a:r>
              <a:rPr lang="en-US" sz="1050" dirty="0" smtClean="0">
                <a:solidFill>
                  <a:srgbClr val="FFFFFF"/>
                </a:solidFill>
                <a:effectLst>
                  <a:outerShdw blurRad="50800" dist="38100" dir="2700000" algn="tl" rotWithShape="0">
                    <a:prstClr val="black">
                      <a:alpha val="40000"/>
                    </a:prstClr>
                  </a:outerShdw>
                </a:effectLst>
                <a:latin typeface="Adobe Clean" pitchFamily="34" charset="0"/>
              </a:rPr>
              <a:t>Builder</a:t>
            </a:r>
            <a:endParaRPr lang="en-US" sz="1050" dirty="0">
              <a:solidFill>
                <a:srgbClr val="FFFFFF"/>
              </a:solidFill>
              <a:effectLst>
                <a:outerShdw blurRad="50800" dist="38100" dir="2700000" algn="tl" rotWithShape="0">
                  <a:prstClr val="black">
                    <a:alpha val="40000"/>
                  </a:prstClr>
                </a:outerShdw>
              </a:effectLst>
              <a:latin typeface="Adobe Clean" pitchFamily="34" charset="0"/>
            </a:endParaRPr>
          </a:p>
        </p:txBody>
      </p:sp>
      <p:sp>
        <p:nvSpPr>
          <p:cNvPr id="86" name="TextBox 85"/>
          <p:cNvSpPr txBox="1"/>
          <p:nvPr/>
        </p:nvSpPr>
        <p:spPr>
          <a:xfrm>
            <a:off x="1347762" y="4411097"/>
            <a:ext cx="826675" cy="408763"/>
          </a:xfrm>
          <a:prstGeom prst="rect">
            <a:avLst/>
          </a:prstGeom>
          <a:noFill/>
        </p:spPr>
        <p:txBody>
          <a:bodyPr wrap="none" rtlCol="0">
            <a:spAutoFit/>
          </a:bodyPr>
          <a:lstStyle/>
          <a:p>
            <a:r>
              <a:rPr lang="en-US" sz="1050" dirty="0" err="1" smtClean="0">
                <a:solidFill>
                  <a:srgbClr val="FFFFFF"/>
                </a:solidFill>
                <a:effectLst>
                  <a:outerShdw blurRad="50800" dist="38100" dir="2700000" algn="tl" rotWithShape="0">
                    <a:prstClr val="black">
                      <a:alpha val="40000"/>
                    </a:prstClr>
                  </a:outerShdw>
                </a:effectLst>
                <a:latin typeface="Adobe Clean" pitchFamily="34" charset="0"/>
              </a:rPr>
              <a:t>LiveCycle</a:t>
            </a:r>
            <a:endParaRPr lang="en-US" sz="1050" dirty="0" smtClean="0">
              <a:solidFill>
                <a:srgbClr val="FFFFFF"/>
              </a:solidFill>
              <a:effectLst>
                <a:outerShdw blurRad="50800" dist="38100" dir="2700000" algn="tl" rotWithShape="0">
                  <a:prstClr val="black">
                    <a:alpha val="40000"/>
                  </a:prstClr>
                </a:outerShdw>
              </a:effectLst>
              <a:latin typeface="Adobe Clean" pitchFamily="34" charset="0"/>
            </a:endParaRPr>
          </a:p>
          <a:p>
            <a:r>
              <a:rPr lang="en-US" sz="1050" dirty="0" smtClean="0">
                <a:solidFill>
                  <a:srgbClr val="FFFFFF"/>
                </a:solidFill>
                <a:effectLst>
                  <a:outerShdw blurRad="50800" dist="38100" dir="2700000" algn="tl" rotWithShape="0">
                    <a:prstClr val="black">
                      <a:alpha val="40000"/>
                    </a:prstClr>
                  </a:outerShdw>
                </a:effectLst>
                <a:latin typeface="Adobe Clean" pitchFamily="34" charset="0"/>
              </a:rPr>
              <a:t>Workbench</a:t>
            </a:r>
            <a:endParaRPr lang="en-US" sz="1050" dirty="0">
              <a:solidFill>
                <a:srgbClr val="FFFFFF"/>
              </a:solidFill>
              <a:effectLst>
                <a:outerShdw blurRad="50800" dist="38100" dir="2700000" algn="tl" rotWithShape="0">
                  <a:prstClr val="black">
                    <a:alpha val="40000"/>
                  </a:prstClr>
                </a:outerShdw>
              </a:effectLst>
              <a:latin typeface="Adobe Clean" pitchFamily="34" charset="0"/>
            </a:endParaRPr>
          </a:p>
        </p:txBody>
      </p:sp>
      <p:sp>
        <p:nvSpPr>
          <p:cNvPr id="87" name="Rounded Rectangle 86"/>
          <p:cNvSpPr/>
          <p:nvPr/>
        </p:nvSpPr>
        <p:spPr>
          <a:xfrm>
            <a:off x="7331103" y="2397368"/>
            <a:ext cx="997553" cy="2608337"/>
          </a:xfrm>
          <a:prstGeom prst="roundRect">
            <a:avLst>
              <a:gd name="adj" fmla="val 3092"/>
            </a:avLst>
          </a:prstGeom>
          <a:gradFill rotWithShape="1">
            <a:gsLst>
              <a:gs pos="0">
                <a:srgbClr val="7999A4"/>
              </a:gs>
              <a:gs pos="100000">
                <a:srgbClr val="394D56"/>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defTabSz="457200"/>
            <a:endParaRPr lang="en-US" sz="1100" dirty="0" smtClean="0">
              <a:latin typeface="Adobe Clean" pitchFamily="34" charset="0"/>
              <a:sym typeface="Gill Sans" charset="0"/>
            </a:endParaRPr>
          </a:p>
        </p:txBody>
      </p:sp>
      <p:sp>
        <p:nvSpPr>
          <p:cNvPr id="88" name="TextBox 87"/>
          <p:cNvSpPr txBox="1"/>
          <p:nvPr/>
        </p:nvSpPr>
        <p:spPr>
          <a:xfrm>
            <a:off x="7263619" y="2464008"/>
            <a:ext cx="1120821" cy="523220"/>
          </a:xfrm>
          <a:prstGeom prst="rect">
            <a:avLst/>
          </a:prstGeom>
          <a:noFill/>
        </p:spPr>
        <p:txBody>
          <a:bodyPr wrap="none" rtlCol="0">
            <a:spAutoFit/>
          </a:bodyPr>
          <a:lstStyle/>
          <a:p>
            <a:pPr algn="ctr"/>
            <a:r>
              <a:rPr lang="en-US" sz="1400" dirty="0" smtClean="0">
                <a:solidFill>
                  <a:srgbClr val="FFFFFF"/>
                </a:solidFill>
                <a:effectLst>
                  <a:outerShdw blurRad="50800" dist="38100" dir="2700000" algn="tl" rotWithShape="0">
                    <a:prstClr val="black">
                      <a:alpha val="40000"/>
                    </a:prstClr>
                  </a:outerShdw>
                </a:effectLst>
                <a:latin typeface="Adobe Clean" pitchFamily="34" charset="0"/>
                <a:cs typeface="Adobe Clean"/>
              </a:rPr>
              <a:t>Solution</a:t>
            </a:r>
          </a:p>
          <a:p>
            <a:pPr algn="ctr"/>
            <a:r>
              <a:rPr lang="en-US" sz="1400" dirty="0" smtClean="0">
                <a:solidFill>
                  <a:srgbClr val="FFFFFF"/>
                </a:solidFill>
                <a:effectLst>
                  <a:outerShdw blurRad="50800" dist="38100" dir="2700000" algn="tl" rotWithShape="0">
                    <a:prstClr val="black">
                      <a:alpha val="40000"/>
                    </a:prstClr>
                  </a:outerShdw>
                </a:effectLst>
                <a:latin typeface="Adobe Clean" pitchFamily="34" charset="0"/>
                <a:cs typeface="Adobe Clean"/>
              </a:rPr>
              <a:t>Accelerators</a:t>
            </a:r>
            <a:endParaRPr lang="en-US" sz="1400" dirty="0">
              <a:solidFill>
                <a:srgbClr val="FFFFFF"/>
              </a:solidFill>
              <a:effectLst>
                <a:outerShdw blurRad="50800" dist="38100" dir="2700000" algn="tl" rotWithShape="0">
                  <a:prstClr val="black">
                    <a:alpha val="40000"/>
                  </a:prstClr>
                </a:outerShdw>
              </a:effectLst>
              <a:latin typeface="Adobe Clean" pitchFamily="34" charset="0"/>
              <a:cs typeface="Adobe Clean"/>
            </a:endParaRPr>
          </a:p>
        </p:txBody>
      </p:sp>
      <p:sp>
        <p:nvSpPr>
          <p:cNvPr id="89" name="Rounded Rectangle 88"/>
          <p:cNvSpPr>
            <a:spLocks noChangeAspect="1"/>
          </p:cNvSpPr>
          <p:nvPr/>
        </p:nvSpPr>
        <p:spPr>
          <a:xfrm>
            <a:off x="7386762" y="3832860"/>
            <a:ext cx="896812" cy="524832"/>
          </a:xfrm>
          <a:prstGeom prst="roundRect">
            <a:avLst>
              <a:gd name="adj" fmla="val 9065"/>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a:r>
              <a:rPr lang="en-US" sz="1100" dirty="0" smtClean="0">
                <a:solidFill>
                  <a:srgbClr val="000000"/>
                </a:solidFill>
                <a:latin typeface="Adobe Clean" pitchFamily="34" charset="0"/>
                <a:sym typeface="Gill Sans" charset="0"/>
              </a:rPr>
              <a:t>Solution templates</a:t>
            </a:r>
            <a:endParaRPr lang="en-US" sz="1100" dirty="0">
              <a:solidFill>
                <a:srgbClr val="000000"/>
              </a:solidFill>
              <a:latin typeface="Adobe Clean" pitchFamily="34" charset="0"/>
              <a:sym typeface="Gill Sans" charset="0"/>
            </a:endParaRPr>
          </a:p>
        </p:txBody>
      </p:sp>
      <p:sp>
        <p:nvSpPr>
          <p:cNvPr id="90" name="Rounded Rectangle 89"/>
          <p:cNvSpPr>
            <a:spLocks noChangeAspect="1"/>
          </p:cNvSpPr>
          <p:nvPr/>
        </p:nvSpPr>
        <p:spPr>
          <a:xfrm>
            <a:off x="7386762" y="3244853"/>
            <a:ext cx="896812" cy="524832"/>
          </a:xfrm>
          <a:prstGeom prst="roundRect">
            <a:avLst>
              <a:gd name="adj" fmla="val 9296"/>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a:r>
              <a:rPr lang="en-US" sz="1100" dirty="0" smtClean="0">
                <a:solidFill>
                  <a:srgbClr val="000000"/>
                </a:solidFill>
                <a:latin typeface="Adobe Clean" pitchFamily="34" charset="0"/>
                <a:sym typeface="Gill Sans" charset="0"/>
              </a:rPr>
              <a:t>Solution Guides</a:t>
            </a:r>
            <a:endParaRPr lang="en-US" sz="1100" dirty="0">
              <a:solidFill>
                <a:srgbClr val="000000"/>
              </a:solidFill>
              <a:latin typeface="Adobe Clean" pitchFamily="34" charset="0"/>
              <a:sym typeface="Gill Sans" charset="0"/>
            </a:endParaRPr>
          </a:p>
        </p:txBody>
      </p:sp>
      <p:sp>
        <p:nvSpPr>
          <p:cNvPr id="91" name="Rounded Rectangle 90"/>
          <p:cNvSpPr/>
          <p:nvPr/>
        </p:nvSpPr>
        <p:spPr>
          <a:xfrm>
            <a:off x="2266188" y="3506528"/>
            <a:ext cx="4953596" cy="359592"/>
          </a:xfrm>
          <a:prstGeom prst="roundRect">
            <a:avLst>
              <a:gd name="adj" fmla="val 7658"/>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defTabSz="457200"/>
            <a:r>
              <a:rPr lang="en-US" sz="1100" dirty="0" smtClean="0">
                <a:solidFill>
                  <a:srgbClr val="000000"/>
                </a:solidFill>
                <a:latin typeface="Adobe Clean" pitchFamily="34" charset="0"/>
                <a:sym typeface="Gill Sans" charset="0"/>
              </a:rPr>
              <a:t>Process Management</a:t>
            </a:r>
          </a:p>
        </p:txBody>
      </p:sp>
      <p:sp>
        <p:nvSpPr>
          <p:cNvPr id="92" name="Rounded Rectangle 91"/>
          <p:cNvSpPr>
            <a:spLocks noChangeAspect="1"/>
          </p:cNvSpPr>
          <p:nvPr/>
        </p:nvSpPr>
        <p:spPr>
          <a:xfrm>
            <a:off x="7386762" y="4428168"/>
            <a:ext cx="896812" cy="524832"/>
          </a:xfrm>
          <a:prstGeom prst="roundRect">
            <a:avLst>
              <a:gd name="adj" fmla="val 8139"/>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a:r>
              <a:rPr lang="en-US" sz="1100" dirty="0" smtClean="0">
                <a:solidFill>
                  <a:srgbClr val="000000"/>
                </a:solidFill>
                <a:latin typeface="Adobe Clean" pitchFamily="34" charset="0"/>
                <a:sym typeface="Gill Sans" charset="0"/>
              </a:rPr>
              <a:t>Building blocks</a:t>
            </a:r>
            <a:endParaRPr lang="en-US" sz="1100" dirty="0">
              <a:solidFill>
                <a:srgbClr val="000000"/>
              </a:solidFill>
              <a:latin typeface="Adobe Clean" pitchFamily="34" charset="0"/>
              <a:sym typeface="Gill Sans" charset="0"/>
            </a:endParaRPr>
          </a:p>
        </p:txBody>
      </p:sp>
      <p:pic>
        <p:nvPicPr>
          <p:cNvPr id="93" name="Picture 8" descr="C:\Documents and Settings\apacanza\Desktop\iStock_000006292669XSmall.jpg"/>
          <p:cNvPicPr>
            <a:picLocks noChangeAspect="1" noChangeArrowheads="1"/>
          </p:cNvPicPr>
          <p:nvPr/>
        </p:nvPicPr>
        <p:blipFill>
          <a:blip r:embed="rId6" cstate="print"/>
          <a:srcRect t="3302" b="27830"/>
          <a:stretch>
            <a:fillRect/>
          </a:stretch>
        </p:blipFill>
        <p:spPr bwMode="auto">
          <a:xfrm>
            <a:off x="7383777" y="-1003896"/>
            <a:ext cx="372913" cy="384772"/>
          </a:xfrm>
          <a:prstGeom prst="rect">
            <a:avLst/>
          </a:prstGeom>
          <a:noFill/>
          <a:effectLst>
            <a:outerShdw blurRad="50800" dist="38100" dir="2700000" algn="tl" rotWithShape="0">
              <a:prstClr val="black">
                <a:alpha val="40000"/>
              </a:prstClr>
            </a:outerShdw>
          </a:effectLst>
        </p:spPr>
      </p:pic>
      <p:pic>
        <p:nvPicPr>
          <p:cNvPr id="94" name="Picture 9" descr="C:\Documents and Settings\apacanza\Desktop\iStock_000003386071XSmall.jpg"/>
          <p:cNvPicPr>
            <a:picLocks noChangeAspect="1" noChangeArrowheads="1"/>
          </p:cNvPicPr>
          <p:nvPr/>
        </p:nvPicPr>
        <p:blipFill>
          <a:blip r:embed="rId7" cstate="print"/>
          <a:srcRect r="35882"/>
          <a:stretch>
            <a:fillRect/>
          </a:stretch>
        </p:blipFill>
        <p:spPr bwMode="auto">
          <a:xfrm>
            <a:off x="4001192" y="-1010245"/>
            <a:ext cx="362834" cy="395764"/>
          </a:xfrm>
          <a:prstGeom prst="rect">
            <a:avLst/>
          </a:prstGeom>
          <a:noFill/>
          <a:effectLst>
            <a:outerShdw blurRad="50800" dist="38100" dir="2700000" algn="tl" rotWithShape="0">
              <a:prstClr val="black">
                <a:alpha val="40000"/>
              </a:prstClr>
            </a:outerShdw>
          </a:effectLst>
        </p:spPr>
      </p:pic>
      <p:pic>
        <p:nvPicPr>
          <p:cNvPr id="95" name="Picture 10" descr="C:\Documents and Settings\apacanza\Desktop\iStock_000005318192XSmall.jpg"/>
          <p:cNvPicPr>
            <a:picLocks noChangeAspect="1" noChangeArrowheads="1"/>
          </p:cNvPicPr>
          <p:nvPr/>
        </p:nvPicPr>
        <p:blipFill>
          <a:blip r:embed="rId8" cstate="print"/>
          <a:srcRect l="28235" r="21765" b="21631"/>
          <a:stretch>
            <a:fillRect/>
          </a:stretch>
        </p:blipFill>
        <p:spPr bwMode="auto">
          <a:xfrm>
            <a:off x="3341370" y="-1011267"/>
            <a:ext cx="362834" cy="391484"/>
          </a:xfrm>
          <a:prstGeom prst="rect">
            <a:avLst/>
          </a:prstGeom>
          <a:noFill/>
          <a:effectLst>
            <a:outerShdw blurRad="50800" dist="38100" dir="2700000" algn="tl" rotWithShape="0">
              <a:prstClr val="black">
                <a:alpha val="40000"/>
              </a:prstClr>
            </a:outerShdw>
          </a:effectLst>
        </p:spPr>
      </p:pic>
      <p:pic>
        <p:nvPicPr>
          <p:cNvPr id="96" name="Picture 11" descr="C:\Documents and Settings\apacanza\Desktop\iStock_000005137582XSmall.jpg"/>
          <p:cNvPicPr>
            <a:picLocks noChangeAspect="1" noChangeArrowheads="1"/>
          </p:cNvPicPr>
          <p:nvPr/>
        </p:nvPicPr>
        <p:blipFill>
          <a:blip r:embed="rId9" cstate="print"/>
          <a:srcRect l="23529" r="12941"/>
          <a:stretch>
            <a:fillRect/>
          </a:stretch>
        </p:blipFill>
        <p:spPr bwMode="auto">
          <a:xfrm>
            <a:off x="6023754" y="-1011271"/>
            <a:ext cx="391631" cy="391487"/>
          </a:xfrm>
          <a:prstGeom prst="rect">
            <a:avLst/>
          </a:prstGeom>
          <a:noFill/>
          <a:effectLst>
            <a:outerShdw blurRad="50800" dist="38100" dir="2700000" algn="tl" rotWithShape="0">
              <a:prstClr val="black">
                <a:alpha val="40000"/>
              </a:prstClr>
            </a:outerShdw>
          </a:effectLst>
        </p:spPr>
      </p:pic>
      <p:pic>
        <p:nvPicPr>
          <p:cNvPr id="97" name="Picture 12" descr="C:\Documents and Settings\apacanza\Desktop\iStock_000003644536XSmall.jpg"/>
          <p:cNvPicPr>
            <a:picLocks noChangeAspect="1" noChangeArrowheads="1"/>
          </p:cNvPicPr>
          <p:nvPr/>
        </p:nvPicPr>
        <p:blipFill>
          <a:blip r:embed="rId10" cstate="print"/>
          <a:srcRect l="31647"/>
          <a:stretch>
            <a:fillRect/>
          </a:stretch>
        </p:blipFill>
        <p:spPr bwMode="auto">
          <a:xfrm>
            <a:off x="6715204" y="-1013166"/>
            <a:ext cx="370803" cy="393211"/>
          </a:xfrm>
          <a:prstGeom prst="rect">
            <a:avLst/>
          </a:prstGeom>
          <a:noFill/>
          <a:effectLst>
            <a:outerShdw blurRad="50800" dist="38100" dir="2700000" algn="tl" rotWithShape="0">
              <a:prstClr val="black">
                <a:alpha val="40000"/>
              </a:prstClr>
            </a:outerShdw>
          </a:effectLst>
        </p:spPr>
      </p:pic>
      <p:pic>
        <p:nvPicPr>
          <p:cNvPr id="98" name="Picture 13" descr="C:\Documents and Settings\apacanza\Desktop\iStock_000003504163XSmall.jpg"/>
          <p:cNvPicPr>
            <a:picLocks noChangeAspect="1" noChangeArrowheads="1"/>
          </p:cNvPicPr>
          <p:nvPr/>
        </p:nvPicPr>
        <p:blipFill>
          <a:blip r:embed="rId11" cstate="print"/>
          <a:srcRect l="34000"/>
          <a:stretch>
            <a:fillRect/>
          </a:stretch>
        </p:blipFill>
        <p:spPr bwMode="auto">
          <a:xfrm>
            <a:off x="5344030" y="-1004842"/>
            <a:ext cx="380955" cy="404730"/>
          </a:xfrm>
          <a:prstGeom prst="rect">
            <a:avLst/>
          </a:prstGeom>
          <a:noFill/>
          <a:effectLst>
            <a:outerShdw blurRad="50800" dist="38100" dir="2700000" algn="tl" rotWithShape="0">
              <a:prstClr val="black">
                <a:alpha val="40000"/>
              </a:prstClr>
            </a:outerShdw>
          </a:effectLst>
        </p:spPr>
      </p:pic>
      <p:sp>
        <p:nvSpPr>
          <p:cNvPr id="99" name="AutoShape 12"/>
          <p:cNvSpPr>
            <a:spLocks noChangeArrowheads="1"/>
          </p:cNvSpPr>
          <p:nvPr/>
        </p:nvSpPr>
        <p:spPr bwMode="auto">
          <a:xfrm>
            <a:off x="2217231" y="4437888"/>
            <a:ext cx="5066164" cy="581787"/>
          </a:xfrm>
          <a:prstGeom prst="roundRect">
            <a:avLst>
              <a:gd name="adj" fmla="val 6037"/>
            </a:avLst>
          </a:prstGeom>
          <a:gradFill rotWithShape="1">
            <a:gsLst>
              <a:gs pos="0">
                <a:srgbClr val="7999A4"/>
              </a:gs>
              <a:gs pos="100000">
                <a:srgbClr val="394D56"/>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defTabSz="457200"/>
            <a:endParaRPr lang="en-US" sz="1100">
              <a:latin typeface="Adobe Clean" pitchFamily="34" charset="0"/>
              <a:sym typeface="Gill Sans" charset="0"/>
            </a:endParaRPr>
          </a:p>
        </p:txBody>
      </p:sp>
      <p:pic>
        <p:nvPicPr>
          <p:cNvPr id="100" name="Picture 14" descr="C:\Documents and Settings\apacanza\Desktop\iStock_000000915346XSmall.jpg"/>
          <p:cNvPicPr>
            <a:picLocks noChangeAspect="1" noChangeArrowheads="1"/>
          </p:cNvPicPr>
          <p:nvPr/>
        </p:nvPicPr>
        <p:blipFill>
          <a:blip r:embed="rId12" cstate="print"/>
          <a:srcRect t="30699" b="4685"/>
          <a:stretch>
            <a:fillRect/>
          </a:stretch>
        </p:blipFill>
        <p:spPr bwMode="auto">
          <a:xfrm>
            <a:off x="4661014" y="-1012786"/>
            <a:ext cx="383951" cy="392866"/>
          </a:xfrm>
          <a:prstGeom prst="rect">
            <a:avLst/>
          </a:prstGeom>
          <a:noFill/>
          <a:effectLst>
            <a:outerShdw blurRad="50800" dist="38100" dir="2700000" algn="tl" rotWithShape="0">
              <a:prstClr val="black">
                <a:alpha val="40000"/>
              </a:prstClr>
            </a:outerShdw>
          </a:effectLst>
        </p:spPr>
      </p:pic>
      <p:sp>
        <p:nvSpPr>
          <p:cNvPr id="101" name="Rounded Rectangle 100"/>
          <p:cNvSpPr/>
          <p:nvPr/>
        </p:nvSpPr>
        <p:spPr>
          <a:xfrm>
            <a:off x="2263140" y="4500603"/>
            <a:ext cx="4962270" cy="453921"/>
          </a:xfrm>
          <a:prstGeom prst="roundRect">
            <a:avLst>
              <a:gd name="adj" fmla="val 7658"/>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defTabSz="457200"/>
            <a:r>
              <a:rPr lang="en-US" sz="1100" dirty="0" smtClean="0">
                <a:solidFill>
                  <a:srgbClr val="000000"/>
                </a:solidFill>
                <a:latin typeface="Adobe Clean" pitchFamily="34" charset="0"/>
                <a:sym typeface="Gill Sans" charset="0"/>
              </a:rPr>
              <a:t>Foundation</a:t>
            </a:r>
          </a:p>
        </p:txBody>
      </p:sp>
      <p:sp>
        <p:nvSpPr>
          <p:cNvPr id="102" name="Rounded Rectangle 101"/>
          <p:cNvSpPr/>
          <p:nvPr/>
        </p:nvSpPr>
        <p:spPr>
          <a:xfrm>
            <a:off x="2266188" y="3940307"/>
            <a:ext cx="4953596" cy="386330"/>
          </a:xfrm>
          <a:prstGeom prst="roundRect">
            <a:avLst>
              <a:gd name="adj" fmla="val 7658"/>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defTabSz="457200"/>
            <a:r>
              <a:rPr lang="en-US" sz="1100" dirty="0" smtClean="0">
                <a:solidFill>
                  <a:srgbClr val="000000"/>
                </a:solidFill>
                <a:latin typeface="Adobe Clean" pitchFamily="34" charset="0"/>
                <a:sym typeface="Gill Sans" charset="0"/>
              </a:rPr>
              <a:t>Content Services</a:t>
            </a:r>
          </a:p>
        </p:txBody>
      </p:sp>
      <p:grpSp>
        <p:nvGrpSpPr>
          <p:cNvPr id="3" name="Group 114"/>
          <p:cNvGrpSpPr/>
          <p:nvPr/>
        </p:nvGrpSpPr>
        <p:grpSpPr>
          <a:xfrm>
            <a:off x="3054350" y="1257299"/>
            <a:ext cx="5092700" cy="396875"/>
            <a:chOff x="3054350" y="1187776"/>
            <a:chExt cx="5092700" cy="437823"/>
          </a:xfrm>
        </p:grpSpPr>
        <p:sp>
          <p:nvSpPr>
            <p:cNvPr id="104" name="Rounded Rectangle 103"/>
            <p:cNvSpPr/>
            <p:nvPr/>
          </p:nvSpPr>
          <p:spPr>
            <a:xfrm>
              <a:off x="3054350" y="1187776"/>
              <a:ext cx="673100" cy="437823"/>
            </a:xfrm>
            <a:prstGeom prst="roundRect">
              <a:avLst>
                <a:gd name="adj" fmla="val 9310"/>
              </a:avLst>
            </a:prstGeom>
            <a:gradFill rotWithShape="1">
              <a:gsLst>
                <a:gs pos="0">
                  <a:srgbClr val="C0C0C0"/>
                </a:gs>
                <a:gs pos="100000">
                  <a:srgbClr val="C0C0C0">
                    <a:gamma/>
                    <a:shade val="76078"/>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a:r>
                <a:rPr lang="en-US" sz="1200" dirty="0" smtClean="0">
                  <a:latin typeface="Adobe Clean" pitchFamily="34" charset="0"/>
                  <a:sym typeface="Gill Sans" charset="0"/>
                </a:rPr>
                <a:t>Online</a:t>
              </a:r>
            </a:p>
          </p:txBody>
        </p:sp>
        <p:sp>
          <p:nvSpPr>
            <p:cNvPr id="105" name="Rounded Rectangle 104"/>
            <p:cNvSpPr/>
            <p:nvPr/>
          </p:nvSpPr>
          <p:spPr>
            <a:xfrm>
              <a:off x="3790950" y="1187776"/>
              <a:ext cx="673100" cy="437823"/>
            </a:xfrm>
            <a:prstGeom prst="roundRect">
              <a:avLst>
                <a:gd name="adj" fmla="val 9310"/>
              </a:avLst>
            </a:prstGeom>
            <a:gradFill rotWithShape="1">
              <a:gsLst>
                <a:gs pos="0">
                  <a:srgbClr val="C0C0C0"/>
                </a:gs>
                <a:gs pos="100000">
                  <a:srgbClr val="C0C0C0">
                    <a:gamma/>
                    <a:shade val="76078"/>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a:r>
                <a:rPr lang="en-US" sz="1200" dirty="0" smtClean="0">
                  <a:latin typeface="Adobe Clean" pitchFamily="34" charset="0"/>
                  <a:sym typeface="Gill Sans" charset="0"/>
                </a:rPr>
                <a:t>Call</a:t>
              </a:r>
              <a:br>
                <a:rPr lang="en-US" sz="1200" dirty="0" smtClean="0">
                  <a:latin typeface="Adobe Clean" pitchFamily="34" charset="0"/>
                  <a:sym typeface="Gill Sans" charset="0"/>
                </a:rPr>
              </a:br>
              <a:r>
                <a:rPr lang="en-US" sz="1200" dirty="0" smtClean="0">
                  <a:latin typeface="Adobe Clean" pitchFamily="34" charset="0"/>
                  <a:sym typeface="Gill Sans" charset="0"/>
                </a:rPr>
                <a:t>Center</a:t>
              </a:r>
            </a:p>
          </p:txBody>
        </p:sp>
        <p:sp>
          <p:nvSpPr>
            <p:cNvPr id="106" name="Rounded Rectangle 105"/>
            <p:cNvSpPr/>
            <p:nvPr/>
          </p:nvSpPr>
          <p:spPr>
            <a:xfrm>
              <a:off x="4527550" y="1187776"/>
              <a:ext cx="673100" cy="437823"/>
            </a:xfrm>
            <a:prstGeom prst="roundRect">
              <a:avLst>
                <a:gd name="adj" fmla="val 9310"/>
              </a:avLst>
            </a:prstGeom>
            <a:gradFill rotWithShape="1">
              <a:gsLst>
                <a:gs pos="0">
                  <a:srgbClr val="C0C0C0"/>
                </a:gs>
                <a:gs pos="100000">
                  <a:srgbClr val="C0C0C0">
                    <a:gamma/>
                    <a:shade val="76078"/>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a:r>
                <a:rPr lang="en-US" sz="1200" dirty="0" smtClean="0">
                  <a:latin typeface="Adobe Clean" pitchFamily="34" charset="0"/>
                  <a:sym typeface="Gill Sans" charset="0"/>
                </a:rPr>
                <a:t>Branch</a:t>
              </a:r>
            </a:p>
          </p:txBody>
        </p:sp>
        <p:sp>
          <p:nvSpPr>
            <p:cNvPr id="107" name="Rounded Rectangle 106"/>
            <p:cNvSpPr/>
            <p:nvPr/>
          </p:nvSpPr>
          <p:spPr>
            <a:xfrm>
              <a:off x="5264150" y="1187776"/>
              <a:ext cx="673100" cy="437823"/>
            </a:xfrm>
            <a:prstGeom prst="roundRect">
              <a:avLst>
                <a:gd name="adj" fmla="val 9310"/>
              </a:avLst>
            </a:prstGeom>
            <a:gradFill rotWithShape="1">
              <a:gsLst>
                <a:gs pos="0">
                  <a:srgbClr val="C0C0C0"/>
                </a:gs>
                <a:gs pos="100000">
                  <a:srgbClr val="C0C0C0">
                    <a:gamma/>
                    <a:shade val="76078"/>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a:r>
                <a:rPr lang="en-US" sz="1200" dirty="0" smtClean="0">
                  <a:latin typeface="Adobe Clean" pitchFamily="34" charset="0"/>
                  <a:sym typeface="Gill Sans" charset="0"/>
                </a:rPr>
                <a:t>Agent/ Field</a:t>
              </a:r>
            </a:p>
          </p:txBody>
        </p:sp>
        <p:sp>
          <p:nvSpPr>
            <p:cNvPr id="108" name="Rounded Rectangle 107"/>
            <p:cNvSpPr/>
            <p:nvPr/>
          </p:nvSpPr>
          <p:spPr>
            <a:xfrm>
              <a:off x="6000750" y="1187776"/>
              <a:ext cx="673100" cy="437823"/>
            </a:xfrm>
            <a:prstGeom prst="roundRect">
              <a:avLst>
                <a:gd name="adj" fmla="val 9310"/>
              </a:avLst>
            </a:prstGeom>
            <a:gradFill rotWithShape="1">
              <a:gsLst>
                <a:gs pos="0">
                  <a:srgbClr val="C0C0C0"/>
                </a:gs>
                <a:gs pos="100000">
                  <a:srgbClr val="C0C0C0">
                    <a:gamma/>
                    <a:shade val="76078"/>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a:r>
                <a:rPr lang="en-US" sz="1200" dirty="0" smtClean="0">
                  <a:latin typeface="Adobe Clean" pitchFamily="34" charset="0"/>
                  <a:sym typeface="Gill Sans" charset="0"/>
                </a:rPr>
                <a:t>Mail &amp;</a:t>
              </a:r>
              <a:br>
                <a:rPr lang="en-US" sz="1200" dirty="0" smtClean="0">
                  <a:latin typeface="Adobe Clean" pitchFamily="34" charset="0"/>
                  <a:sym typeface="Gill Sans" charset="0"/>
                </a:rPr>
              </a:br>
              <a:r>
                <a:rPr lang="en-US" sz="1200" dirty="0" smtClean="0">
                  <a:latin typeface="Adobe Clean" pitchFamily="34" charset="0"/>
                  <a:sym typeface="Gill Sans" charset="0"/>
                </a:rPr>
                <a:t>Fax</a:t>
              </a:r>
            </a:p>
          </p:txBody>
        </p:sp>
        <p:sp>
          <p:nvSpPr>
            <p:cNvPr id="109" name="Rounded Rectangle 108"/>
            <p:cNvSpPr/>
            <p:nvPr/>
          </p:nvSpPr>
          <p:spPr>
            <a:xfrm>
              <a:off x="6737350" y="1187776"/>
              <a:ext cx="673100" cy="437823"/>
            </a:xfrm>
            <a:prstGeom prst="roundRect">
              <a:avLst>
                <a:gd name="adj" fmla="val 9310"/>
              </a:avLst>
            </a:prstGeom>
            <a:gradFill rotWithShape="1">
              <a:gsLst>
                <a:gs pos="0">
                  <a:srgbClr val="C0C0C0"/>
                </a:gs>
                <a:gs pos="100000">
                  <a:srgbClr val="C0C0C0">
                    <a:gamma/>
                    <a:shade val="76078"/>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a:r>
                <a:rPr lang="en-US" sz="1200" dirty="0" smtClean="0">
                  <a:latin typeface="Adobe Clean" pitchFamily="34" charset="0"/>
                  <a:sym typeface="Gill Sans" charset="0"/>
                </a:rPr>
                <a:t>Email</a:t>
              </a:r>
            </a:p>
          </p:txBody>
        </p:sp>
        <p:sp>
          <p:nvSpPr>
            <p:cNvPr id="110" name="Rounded Rectangle 109"/>
            <p:cNvSpPr/>
            <p:nvPr/>
          </p:nvSpPr>
          <p:spPr>
            <a:xfrm>
              <a:off x="7473950" y="1187776"/>
              <a:ext cx="673100" cy="437823"/>
            </a:xfrm>
            <a:prstGeom prst="roundRect">
              <a:avLst>
                <a:gd name="adj" fmla="val 9310"/>
              </a:avLst>
            </a:prstGeom>
            <a:gradFill rotWithShape="1">
              <a:gsLst>
                <a:gs pos="0">
                  <a:srgbClr val="C0C0C0"/>
                </a:gs>
                <a:gs pos="100000">
                  <a:srgbClr val="C0C0C0">
                    <a:gamma/>
                    <a:shade val="76078"/>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a:r>
                <a:rPr lang="en-US" sz="1200" dirty="0" smtClean="0">
                  <a:latin typeface="Adobe Clean" pitchFamily="34" charset="0"/>
                  <a:sym typeface="Gill Sans" charset="0"/>
                </a:rPr>
                <a:t>Mobile</a:t>
              </a:r>
            </a:p>
          </p:txBody>
        </p:sp>
      </p:grpSp>
      <p:sp>
        <p:nvSpPr>
          <p:cNvPr id="111" name="TextBox 110"/>
          <p:cNvSpPr txBox="1"/>
          <p:nvPr/>
        </p:nvSpPr>
        <p:spPr>
          <a:xfrm>
            <a:off x="3778434" y="2391920"/>
            <a:ext cx="1570495" cy="307777"/>
          </a:xfrm>
          <a:prstGeom prst="rect">
            <a:avLst/>
          </a:prstGeom>
          <a:noFill/>
        </p:spPr>
        <p:txBody>
          <a:bodyPr wrap="none" rtlCol="0">
            <a:spAutoFit/>
          </a:bodyPr>
          <a:lstStyle/>
          <a:p>
            <a:r>
              <a:rPr lang="en-US" sz="1400" dirty="0" err="1" smtClean="0">
                <a:solidFill>
                  <a:srgbClr val="FFFFFF"/>
                </a:solidFill>
                <a:effectLst>
                  <a:outerShdw blurRad="50800" dist="38100" dir="2700000" algn="tl" rotWithShape="0">
                    <a:prstClr val="black">
                      <a:alpha val="40000"/>
                    </a:prstClr>
                  </a:outerShdw>
                </a:effectLst>
                <a:latin typeface="Adobe Clean" pitchFamily="34" charset="0"/>
                <a:cs typeface="Adobe Clean"/>
              </a:rPr>
              <a:t>LiveCycle</a:t>
            </a:r>
            <a:r>
              <a:rPr lang="en-US" sz="1400" dirty="0" smtClean="0">
                <a:solidFill>
                  <a:srgbClr val="FFFFFF"/>
                </a:solidFill>
                <a:effectLst>
                  <a:outerShdw blurRad="50800" dist="38100" dir="2700000" algn="tl" rotWithShape="0">
                    <a:prstClr val="black">
                      <a:alpha val="40000"/>
                    </a:prstClr>
                  </a:outerShdw>
                </a:effectLst>
                <a:latin typeface="Adobe Clean" pitchFamily="34" charset="0"/>
                <a:cs typeface="Adobe Clean"/>
              </a:rPr>
              <a:t> Services</a:t>
            </a:r>
            <a:endParaRPr lang="en-US" sz="1400" dirty="0">
              <a:solidFill>
                <a:srgbClr val="FFFFFF"/>
              </a:solidFill>
              <a:effectLst>
                <a:outerShdw blurRad="50800" dist="38100" dir="2700000" algn="tl" rotWithShape="0">
                  <a:prstClr val="black">
                    <a:alpha val="40000"/>
                  </a:prstClr>
                </a:outerShdw>
              </a:effectLst>
              <a:latin typeface="Adobe Clean" pitchFamily="34" charset="0"/>
              <a:cs typeface="Adobe Clean"/>
            </a:endParaRPr>
          </a:p>
        </p:txBody>
      </p:sp>
      <p:sp>
        <p:nvSpPr>
          <p:cNvPr id="112" name="Rounded Rectangle 111"/>
          <p:cNvSpPr/>
          <p:nvPr/>
        </p:nvSpPr>
        <p:spPr>
          <a:xfrm>
            <a:off x="811168" y="5319724"/>
            <a:ext cx="5006410" cy="909061"/>
          </a:xfrm>
          <a:prstGeom prst="roundRect">
            <a:avLst>
              <a:gd name="adj" fmla="val 4790"/>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defTabSz="457200"/>
            <a:endParaRPr lang="en-US" sz="1000" dirty="0">
              <a:solidFill>
                <a:srgbClr val="000000"/>
              </a:solidFill>
              <a:latin typeface="Adobe Clean" pitchFamily="34" charset="0"/>
              <a:sym typeface="Gill Sans" charset="0"/>
            </a:endParaRPr>
          </a:p>
        </p:txBody>
      </p:sp>
      <p:sp>
        <p:nvSpPr>
          <p:cNvPr id="113" name="AutoShape 88"/>
          <p:cNvSpPr>
            <a:spLocks noChangeArrowheads="1"/>
          </p:cNvSpPr>
          <p:nvPr/>
        </p:nvSpPr>
        <p:spPr bwMode="auto">
          <a:xfrm>
            <a:off x="5115012" y="5638012"/>
            <a:ext cx="569251" cy="533453"/>
          </a:xfrm>
          <a:prstGeom prst="can">
            <a:avLst>
              <a:gd name="adj" fmla="val 25000"/>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eaLnBrk="0" fontAlgn="base" hangingPunct="0">
              <a:spcBef>
                <a:spcPct val="0"/>
              </a:spcBef>
              <a:spcAft>
                <a:spcPct val="0"/>
              </a:spcAft>
              <a:defRPr/>
            </a:pPr>
            <a:r>
              <a:rPr lang="en-US" sz="900" dirty="0" smtClean="0">
                <a:solidFill>
                  <a:srgbClr val="000000"/>
                </a:solidFill>
                <a:latin typeface="Adobe Clean" pitchFamily="34" charset="0"/>
              </a:rPr>
              <a:t>Legacy Systems</a:t>
            </a:r>
            <a:endParaRPr lang="en-US" sz="900" dirty="0">
              <a:solidFill>
                <a:srgbClr val="000000"/>
              </a:solidFill>
              <a:latin typeface="Adobe Clean" pitchFamily="34" charset="0"/>
            </a:endParaRPr>
          </a:p>
        </p:txBody>
      </p:sp>
      <p:sp>
        <p:nvSpPr>
          <p:cNvPr id="114" name="Rectangle 113"/>
          <p:cNvSpPr/>
          <p:nvPr/>
        </p:nvSpPr>
        <p:spPr>
          <a:xfrm>
            <a:off x="1943620" y="5382270"/>
            <a:ext cx="2693195" cy="276999"/>
          </a:xfrm>
          <a:prstGeom prst="rect">
            <a:avLst/>
          </a:prstGeom>
        </p:spPr>
        <p:txBody>
          <a:bodyPr wrap="none">
            <a:spAutoFit/>
          </a:bodyPr>
          <a:lstStyle/>
          <a:p>
            <a:pPr algn="ctr" fontAlgn="base">
              <a:spcBef>
                <a:spcPct val="0"/>
              </a:spcBef>
              <a:spcAft>
                <a:spcPct val="0"/>
              </a:spcAft>
            </a:pPr>
            <a:r>
              <a:rPr lang="en-US" sz="1200" b="1" dirty="0" smtClean="0">
                <a:solidFill>
                  <a:srgbClr val="000000"/>
                </a:solidFill>
                <a:latin typeface="Adobe Clean" pitchFamily="34" charset="0"/>
              </a:rPr>
              <a:t>EXISTING APPLICATIONS &amp; SYSTEMS</a:t>
            </a:r>
            <a:endParaRPr lang="en-US" sz="1200" b="1" dirty="0">
              <a:solidFill>
                <a:srgbClr val="000000"/>
              </a:solidFill>
              <a:latin typeface="Adobe Clean" pitchFamily="34" charset="0"/>
            </a:endParaRPr>
          </a:p>
        </p:txBody>
      </p:sp>
      <p:sp>
        <p:nvSpPr>
          <p:cNvPr id="115" name="AutoShape 88"/>
          <p:cNvSpPr>
            <a:spLocks noChangeArrowheads="1"/>
          </p:cNvSpPr>
          <p:nvPr/>
        </p:nvSpPr>
        <p:spPr bwMode="auto">
          <a:xfrm>
            <a:off x="4280160" y="5638012"/>
            <a:ext cx="569251" cy="533453"/>
          </a:xfrm>
          <a:prstGeom prst="can">
            <a:avLst>
              <a:gd name="adj" fmla="val 25000"/>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eaLnBrk="0" fontAlgn="base" hangingPunct="0">
              <a:spcBef>
                <a:spcPct val="0"/>
              </a:spcBef>
              <a:spcAft>
                <a:spcPct val="0"/>
              </a:spcAft>
              <a:defRPr/>
            </a:pPr>
            <a:r>
              <a:rPr lang="en-US" sz="900" dirty="0" smtClean="0">
                <a:solidFill>
                  <a:srgbClr val="000000"/>
                </a:solidFill>
                <a:latin typeface="Adobe Clean" pitchFamily="34" charset="0"/>
              </a:rPr>
              <a:t>Enterprise Information Systems</a:t>
            </a:r>
            <a:endParaRPr lang="en-US" sz="900" dirty="0">
              <a:solidFill>
                <a:srgbClr val="000000"/>
              </a:solidFill>
              <a:latin typeface="Adobe Clean" pitchFamily="34" charset="0"/>
            </a:endParaRPr>
          </a:p>
        </p:txBody>
      </p:sp>
      <p:sp>
        <p:nvSpPr>
          <p:cNvPr id="116" name="AutoShape 88"/>
          <p:cNvSpPr>
            <a:spLocks noChangeArrowheads="1"/>
          </p:cNvSpPr>
          <p:nvPr/>
        </p:nvSpPr>
        <p:spPr bwMode="auto">
          <a:xfrm>
            <a:off x="3445308" y="5638012"/>
            <a:ext cx="569251" cy="533453"/>
          </a:xfrm>
          <a:prstGeom prst="can">
            <a:avLst>
              <a:gd name="adj" fmla="val 25000"/>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eaLnBrk="0" fontAlgn="base" hangingPunct="0">
              <a:spcBef>
                <a:spcPct val="0"/>
              </a:spcBef>
              <a:spcAft>
                <a:spcPct val="0"/>
              </a:spcAft>
              <a:defRPr/>
            </a:pPr>
            <a:r>
              <a:rPr lang="en-US" sz="900" dirty="0" smtClean="0">
                <a:solidFill>
                  <a:srgbClr val="000000"/>
                </a:solidFill>
                <a:latin typeface="Adobe Clean" pitchFamily="34" charset="0"/>
              </a:rPr>
              <a:t>Databases</a:t>
            </a:r>
            <a:endParaRPr lang="en-US" sz="900" dirty="0">
              <a:solidFill>
                <a:srgbClr val="000000"/>
              </a:solidFill>
              <a:latin typeface="Adobe Clean" pitchFamily="34" charset="0"/>
            </a:endParaRPr>
          </a:p>
        </p:txBody>
      </p:sp>
      <p:sp>
        <p:nvSpPr>
          <p:cNvPr id="117" name="AutoShape 88"/>
          <p:cNvSpPr>
            <a:spLocks noChangeArrowheads="1"/>
          </p:cNvSpPr>
          <p:nvPr/>
        </p:nvSpPr>
        <p:spPr bwMode="auto">
          <a:xfrm>
            <a:off x="2610456" y="5638012"/>
            <a:ext cx="569251" cy="533453"/>
          </a:xfrm>
          <a:prstGeom prst="can">
            <a:avLst>
              <a:gd name="adj" fmla="val 25000"/>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eaLnBrk="0" fontAlgn="base" hangingPunct="0">
              <a:spcBef>
                <a:spcPct val="0"/>
              </a:spcBef>
              <a:spcAft>
                <a:spcPct val="0"/>
              </a:spcAft>
              <a:defRPr/>
            </a:pPr>
            <a:r>
              <a:rPr lang="en-US" sz="900" dirty="0" smtClean="0">
                <a:solidFill>
                  <a:srgbClr val="000000"/>
                </a:solidFill>
                <a:latin typeface="Adobe Clean" pitchFamily="34" charset="0"/>
              </a:rPr>
              <a:t>Directories</a:t>
            </a:r>
            <a:endParaRPr lang="en-US" sz="900" dirty="0">
              <a:solidFill>
                <a:srgbClr val="000000"/>
              </a:solidFill>
              <a:latin typeface="Adobe Clean" pitchFamily="34" charset="0"/>
            </a:endParaRPr>
          </a:p>
        </p:txBody>
      </p:sp>
      <p:sp>
        <p:nvSpPr>
          <p:cNvPr id="118" name="AutoShape 88"/>
          <p:cNvSpPr>
            <a:spLocks noChangeArrowheads="1"/>
          </p:cNvSpPr>
          <p:nvPr/>
        </p:nvSpPr>
        <p:spPr bwMode="auto">
          <a:xfrm>
            <a:off x="1775604" y="5638012"/>
            <a:ext cx="569251" cy="533453"/>
          </a:xfrm>
          <a:prstGeom prst="can">
            <a:avLst>
              <a:gd name="adj" fmla="val 25000"/>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eaLnBrk="0" fontAlgn="base" hangingPunct="0">
              <a:spcBef>
                <a:spcPct val="0"/>
              </a:spcBef>
              <a:spcAft>
                <a:spcPct val="0"/>
              </a:spcAft>
              <a:defRPr/>
            </a:pPr>
            <a:r>
              <a:rPr lang="en-US" sz="900" dirty="0" smtClean="0">
                <a:solidFill>
                  <a:srgbClr val="000000"/>
                </a:solidFill>
                <a:latin typeface="Adobe Clean" pitchFamily="34" charset="0"/>
              </a:rPr>
              <a:t>Message Queues</a:t>
            </a:r>
            <a:endParaRPr lang="en-US" sz="900" dirty="0">
              <a:solidFill>
                <a:srgbClr val="000000"/>
              </a:solidFill>
              <a:latin typeface="Adobe Clean" pitchFamily="34" charset="0"/>
            </a:endParaRPr>
          </a:p>
        </p:txBody>
      </p:sp>
      <p:sp>
        <p:nvSpPr>
          <p:cNvPr id="119" name="AutoShape 88"/>
          <p:cNvSpPr>
            <a:spLocks noChangeArrowheads="1"/>
          </p:cNvSpPr>
          <p:nvPr/>
        </p:nvSpPr>
        <p:spPr bwMode="auto">
          <a:xfrm>
            <a:off x="940752" y="5638012"/>
            <a:ext cx="569251" cy="533453"/>
          </a:xfrm>
          <a:prstGeom prst="can">
            <a:avLst>
              <a:gd name="adj" fmla="val 25000"/>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eaLnBrk="0" fontAlgn="base" hangingPunct="0">
              <a:spcBef>
                <a:spcPct val="0"/>
              </a:spcBef>
              <a:spcAft>
                <a:spcPct val="0"/>
              </a:spcAft>
              <a:defRPr/>
            </a:pPr>
            <a:r>
              <a:rPr lang="en-US" sz="900" dirty="0" smtClean="0">
                <a:solidFill>
                  <a:srgbClr val="000000"/>
                </a:solidFill>
                <a:latin typeface="Adobe Clean" pitchFamily="34" charset="0"/>
              </a:rPr>
              <a:t>ECM Repository</a:t>
            </a:r>
            <a:endParaRPr lang="en-US" sz="900" dirty="0">
              <a:solidFill>
                <a:srgbClr val="000000"/>
              </a:solidFill>
              <a:latin typeface="Adobe Clean" pitchFamily="34" charset="0"/>
            </a:endParaRPr>
          </a:p>
        </p:txBody>
      </p:sp>
      <p:pic>
        <p:nvPicPr>
          <p:cNvPr id="120" name="Picture 119" descr="twoclouds_v02.png"/>
          <p:cNvPicPr>
            <a:picLocks noChangeAspect="1"/>
          </p:cNvPicPr>
          <p:nvPr/>
        </p:nvPicPr>
        <p:blipFill>
          <a:blip r:embed="rId13" cstate="print"/>
          <a:srcRect l="62465" b="17737"/>
          <a:stretch>
            <a:fillRect/>
          </a:stretch>
        </p:blipFill>
        <p:spPr>
          <a:xfrm>
            <a:off x="5871844" y="4958080"/>
            <a:ext cx="2418297" cy="1295400"/>
          </a:xfrm>
          <a:prstGeom prst="rect">
            <a:avLst/>
          </a:prstGeom>
        </p:spPr>
      </p:pic>
      <p:grpSp>
        <p:nvGrpSpPr>
          <p:cNvPr id="4" name="Group 95"/>
          <p:cNvGrpSpPr/>
          <p:nvPr/>
        </p:nvGrpSpPr>
        <p:grpSpPr>
          <a:xfrm>
            <a:off x="2628153" y="4972994"/>
            <a:ext cx="4019916" cy="336804"/>
            <a:chOff x="2982864" y="4847947"/>
            <a:chExt cx="3891379" cy="496889"/>
          </a:xfrm>
        </p:grpSpPr>
        <p:cxnSp>
          <p:nvCxnSpPr>
            <p:cNvPr id="122" name="Straight Arrow Connector 121"/>
            <p:cNvCxnSpPr/>
            <p:nvPr/>
          </p:nvCxnSpPr>
          <p:spPr>
            <a:xfrm rot="5400000" flipH="1" flipV="1">
              <a:off x="2745299" y="5105683"/>
              <a:ext cx="476718" cy="1588"/>
            </a:xfrm>
            <a:prstGeom prst="straightConnector1">
              <a:avLst/>
            </a:prstGeom>
            <a:ln w="28575">
              <a:solidFill>
                <a:schemeClr val="tx2">
                  <a:lumMod val="65000"/>
                  <a:lumOff val="35000"/>
                </a:schemeClr>
              </a:solidFill>
              <a:headEnd type="arrow" w="med" len="med"/>
              <a:tailEnd type="arrow"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rot="5400000" flipH="1" flipV="1">
              <a:off x="6635090" y="5085512"/>
              <a:ext cx="476718" cy="1588"/>
            </a:xfrm>
            <a:prstGeom prst="straightConnector1">
              <a:avLst/>
            </a:prstGeom>
            <a:ln w="28575">
              <a:solidFill>
                <a:schemeClr val="tx2">
                  <a:lumMod val="65000"/>
                  <a:lumOff val="35000"/>
                </a:schemeClr>
              </a:solidFill>
              <a:headEnd type="arrow" w="med" len="med"/>
              <a:tailEnd type="arrow"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24" name="Rectangle 123"/>
          <p:cNvSpPr/>
          <p:nvPr/>
        </p:nvSpPr>
        <p:spPr>
          <a:xfrm>
            <a:off x="6530927" y="5524582"/>
            <a:ext cx="1211487" cy="276999"/>
          </a:xfrm>
          <a:prstGeom prst="rect">
            <a:avLst/>
          </a:prstGeom>
        </p:spPr>
        <p:txBody>
          <a:bodyPr wrap="none">
            <a:spAutoFit/>
          </a:bodyPr>
          <a:lstStyle/>
          <a:p>
            <a:pPr algn="ctr" fontAlgn="base">
              <a:spcBef>
                <a:spcPct val="0"/>
              </a:spcBef>
              <a:spcAft>
                <a:spcPct val="0"/>
              </a:spcAft>
            </a:pPr>
            <a:r>
              <a:rPr lang="en-US" sz="1200" b="1" dirty="0">
                <a:solidFill>
                  <a:srgbClr val="000000"/>
                </a:solidFill>
                <a:latin typeface="Adobe Clean" pitchFamily="34" charset="0"/>
              </a:rPr>
              <a:t>PUBLIC CLOUD</a:t>
            </a:r>
          </a:p>
        </p:txBody>
      </p:sp>
      <p:sp>
        <p:nvSpPr>
          <p:cNvPr id="125" name="Rectangle 124"/>
          <p:cNvSpPr/>
          <p:nvPr/>
        </p:nvSpPr>
        <p:spPr>
          <a:xfrm>
            <a:off x="6723418" y="5910063"/>
            <a:ext cx="826508" cy="307777"/>
          </a:xfrm>
          <a:prstGeom prst="rect">
            <a:avLst/>
          </a:prstGeom>
        </p:spPr>
        <p:txBody>
          <a:bodyPr wrap="none">
            <a:spAutoFit/>
          </a:bodyPr>
          <a:lstStyle/>
          <a:p>
            <a:pPr algn="ctr" fontAlgn="base">
              <a:spcBef>
                <a:spcPct val="0"/>
              </a:spcBef>
              <a:spcAft>
                <a:spcPct val="0"/>
              </a:spcAft>
            </a:pPr>
            <a:r>
              <a:rPr lang="en-US" sz="1400" dirty="0">
                <a:solidFill>
                  <a:srgbClr val="000000"/>
                </a:solidFill>
                <a:latin typeface="Adobe Clean" pitchFamily="34" charset="0"/>
              </a:rPr>
              <a:t>Services</a:t>
            </a:r>
          </a:p>
        </p:txBody>
      </p:sp>
      <p:sp>
        <p:nvSpPr>
          <p:cNvPr id="127" name="Rounded Rectangle 126"/>
          <p:cNvSpPr/>
          <p:nvPr/>
        </p:nvSpPr>
        <p:spPr>
          <a:xfrm>
            <a:off x="4770783" y="2898830"/>
            <a:ext cx="2480808" cy="520231"/>
          </a:xfrm>
          <a:prstGeom prst="roundRect">
            <a:avLst>
              <a:gd name="adj" fmla="val 4880"/>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b"/>
          <a:lstStyle/>
          <a:p>
            <a:pPr algn="ctr" defTabSz="457200"/>
            <a:r>
              <a:rPr lang="en-US" sz="1100" dirty="0" smtClean="0">
                <a:solidFill>
                  <a:srgbClr val="000000"/>
                </a:solidFill>
                <a:latin typeface="Adobe Clean" pitchFamily="34" charset="0"/>
                <a:sym typeface="Gill Sans" charset="0"/>
              </a:rPr>
              <a:t>Document Services</a:t>
            </a:r>
          </a:p>
        </p:txBody>
      </p:sp>
      <p:sp>
        <p:nvSpPr>
          <p:cNvPr id="128" name="Rounded Rectangle 127"/>
          <p:cNvSpPr/>
          <p:nvPr/>
        </p:nvSpPr>
        <p:spPr>
          <a:xfrm>
            <a:off x="4826442" y="2717949"/>
            <a:ext cx="658204" cy="478793"/>
          </a:xfrm>
          <a:prstGeom prst="roundRect">
            <a:avLst>
              <a:gd name="adj" fmla="val 4880"/>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defTabSz="457200"/>
            <a:r>
              <a:rPr lang="en-US" sz="1100" dirty="0" smtClean="0">
                <a:solidFill>
                  <a:srgbClr val="000000"/>
                </a:solidFill>
                <a:latin typeface="Adobe Clean" pitchFamily="34" charset="0"/>
                <a:sym typeface="Gill Sans" charset="0"/>
              </a:rPr>
              <a:t>Data </a:t>
            </a:r>
          </a:p>
          <a:p>
            <a:pPr algn="ctr" defTabSz="457200"/>
            <a:r>
              <a:rPr lang="en-US" sz="1100" dirty="0" smtClean="0">
                <a:solidFill>
                  <a:srgbClr val="000000"/>
                </a:solidFill>
                <a:latin typeface="Adobe Clean" pitchFamily="34" charset="0"/>
                <a:sym typeface="Gill Sans" charset="0"/>
              </a:rPr>
              <a:t>Capture</a:t>
            </a:r>
          </a:p>
        </p:txBody>
      </p:sp>
      <p:sp>
        <p:nvSpPr>
          <p:cNvPr id="129" name="Rounded Rectangle 128"/>
          <p:cNvSpPr/>
          <p:nvPr/>
        </p:nvSpPr>
        <p:spPr>
          <a:xfrm>
            <a:off x="5543010" y="2721273"/>
            <a:ext cx="807376" cy="478793"/>
          </a:xfrm>
          <a:prstGeom prst="roundRect">
            <a:avLst>
              <a:gd name="adj" fmla="val 4880"/>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defTabSz="457200"/>
            <a:r>
              <a:rPr lang="en-US" sz="1100" dirty="0" smtClean="0">
                <a:solidFill>
                  <a:srgbClr val="000000"/>
                </a:solidFill>
                <a:latin typeface="Adobe Clean" pitchFamily="34" charset="0"/>
                <a:sym typeface="Gill Sans" charset="0"/>
              </a:rPr>
              <a:t>Information Assurance</a:t>
            </a:r>
          </a:p>
        </p:txBody>
      </p:sp>
      <p:sp>
        <p:nvSpPr>
          <p:cNvPr id="130" name="Rounded Rectangle 129"/>
          <p:cNvSpPr/>
          <p:nvPr/>
        </p:nvSpPr>
        <p:spPr>
          <a:xfrm>
            <a:off x="6400799" y="2724597"/>
            <a:ext cx="807376" cy="478793"/>
          </a:xfrm>
          <a:prstGeom prst="roundRect">
            <a:avLst>
              <a:gd name="adj" fmla="val 4880"/>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defTabSz="457200"/>
            <a:r>
              <a:rPr lang="en-US" sz="1100" dirty="0" smtClean="0">
                <a:solidFill>
                  <a:srgbClr val="000000"/>
                </a:solidFill>
                <a:latin typeface="Adobe Clean" pitchFamily="34" charset="0"/>
                <a:sym typeface="Gill Sans" charset="0"/>
              </a:rPr>
              <a:t>Document </a:t>
            </a:r>
          </a:p>
          <a:p>
            <a:pPr algn="ctr" defTabSz="457200"/>
            <a:r>
              <a:rPr lang="en-US" sz="1100" dirty="0" smtClean="0">
                <a:solidFill>
                  <a:srgbClr val="000000"/>
                </a:solidFill>
                <a:latin typeface="Adobe Clean" pitchFamily="34" charset="0"/>
                <a:sym typeface="Gill Sans" charset="0"/>
              </a:rPr>
              <a:t>Output</a:t>
            </a:r>
          </a:p>
        </p:txBody>
      </p:sp>
      <p:grpSp>
        <p:nvGrpSpPr>
          <p:cNvPr id="6" name="Group 87"/>
          <p:cNvGrpSpPr/>
          <p:nvPr/>
        </p:nvGrpSpPr>
        <p:grpSpPr>
          <a:xfrm>
            <a:off x="2266122" y="2719280"/>
            <a:ext cx="2441050" cy="691830"/>
            <a:chOff x="2266122" y="2719280"/>
            <a:chExt cx="2441050" cy="691830"/>
          </a:xfrm>
        </p:grpSpPr>
        <p:sp>
          <p:nvSpPr>
            <p:cNvPr id="132" name="Rounded Rectangle 131"/>
            <p:cNvSpPr/>
            <p:nvPr/>
          </p:nvSpPr>
          <p:spPr>
            <a:xfrm>
              <a:off x="2266122" y="2897498"/>
              <a:ext cx="2441050" cy="513612"/>
            </a:xfrm>
            <a:prstGeom prst="roundRect">
              <a:avLst>
                <a:gd name="adj" fmla="val 4880"/>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b"/>
            <a:lstStyle/>
            <a:p>
              <a:pPr algn="ctr" defTabSz="457200"/>
              <a:r>
                <a:rPr lang="en-US" sz="1100" dirty="0" smtClean="0">
                  <a:solidFill>
                    <a:srgbClr val="000000"/>
                  </a:solidFill>
                  <a:latin typeface="Adobe Clean" pitchFamily="34" charset="0"/>
                  <a:sym typeface="Gill Sans" charset="0"/>
                </a:rPr>
                <a:t>Enterprise RIA Services</a:t>
              </a:r>
            </a:p>
          </p:txBody>
        </p:sp>
        <p:sp>
          <p:nvSpPr>
            <p:cNvPr id="133" name="Rounded Rectangle 132"/>
            <p:cNvSpPr/>
            <p:nvPr/>
          </p:nvSpPr>
          <p:spPr>
            <a:xfrm>
              <a:off x="2305876" y="2719280"/>
              <a:ext cx="1143000" cy="478793"/>
            </a:xfrm>
            <a:prstGeom prst="roundRect">
              <a:avLst>
                <a:gd name="adj" fmla="val 4880"/>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defTabSz="457200"/>
              <a:r>
                <a:rPr lang="en-US" sz="1100" dirty="0" smtClean="0">
                  <a:solidFill>
                    <a:srgbClr val="000000"/>
                  </a:solidFill>
                  <a:latin typeface="Adobe Clean" pitchFamily="34" charset="0"/>
                  <a:sym typeface="Gill Sans" charset="0"/>
                </a:rPr>
                <a:t>RIA Core</a:t>
              </a:r>
            </a:p>
          </p:txBody>
        </p:sp>
        <p:sp>
          <p:nvSpPr>
            <p:cNvPr id="134" name="Rounded Rectangle 133"/>
            <p:cNvSpPr/>
            <p:nvPr/>
          </p:nvSpPr>
          <p:spPr>
            <a:xfrm>
              <a:off x="3510955" y="2725928"/>
              <a:ext cx="1143000" cy="478793"/>
            </a:xfrm>
            <a:prstGeom prst="roundRect">
              <a:avLst>
                <a:gd name="adj" fmla="val 4880"/>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defTabSz="457200"/>
              <a:r>
                <a:rPr lang="en-US" sz="1100" dirty="0" smtClean="0">
                  <a:solidFill>
                    <a:srgbClr val="000000"/>
                  </a:solidFill>
                  <a:latin typeface="Adobe Clean" pitchFamily="34" charset="0"/>
                  <a:sym typeface="Gill Sans" charset="0"/>
                </a:rPr>
                <a:t>Mosaic</a:t>
              </a:r>
            </a:p>
          </p:txBody>
        </p:sp>
      </p:grpSp>
      <p:pic>
        <p:nvPicPr>
          <p:cNvPr id="135" name="Picture 2" descr="C:\Documents and Settings\apacanza\Desktop\safari-logo.png"/>
          <p:cNvPicPr>
            <a:picLocks noChangeAspect="1" noChangeArrowheads="1"/>
          </p:cNvPicPr>
          <p:nvPr/>
        </p:nvPicPr>
        <p:blipFill>
          <a:blip r:embed="rId14" cstate="print">
            <a:clrChange>
              <a:clrFrom>
                <a:srgbClr val="FFFFFF"/>
              </a:clrFrom>
              <a:clrTo>
                <a:srgbClr val="FFFFFF">
                  <a:alpha val="0"/>
                </a:srgbClr>
              </a:clrTo>
            </a:clrChange>
          </a:blip>
          <a:srcRect/>
          <a:stretch>
            <a:fillRect/>
          </a:stretch>
        </p:blipFill>
        <p:spPr bwMode="auto">
          <a:xfrm>
            <a:off x="6605004" y="1822067"/>
            <a:ext cx="295275" cy="334274"/>
          </a:xfrm>
          <a:prstGeom prst="rect">
            <a:avLst/>
          </a:prstGeom>
          <a:noFill/>
          <a:effectLst>
            <a:outerShdw blurRad="50800" dist="38100" dir="2700000" algn="tl" rotWithShape="0">
              <a:prstClr val="black">
                <a:alpha val="40000"/>
              </a:prstClr>
            </a:outerShdw>
          </a:effectLst>
        </p:spPr>
      </p:pic>
      <p:pic>
        <p:nvPicPr>
          <p:cNvPr id="136" name="Picture 4" descr="C:\Documents and Settings\apacanza\Desktop\firefox-logo.png"/>
          <p:cNvPicPr>
            <a:picLocks noChangeAspect="1" noChangeArrowheads="1"/>
          </p:cNvPicPr>
          <p:nvPr/>
        </p:nvPicPr>
        <p:blipFill>
          <a:blip r:embed="rId15" cstate="print">
            <a:clrChange>
              <a:clrFrom>
                <a:srgbClr val="FFFFFF"/>
              </a:clrFrom>
              <a:clrTo>
                <a:srgbClr val="FFFFFF">
                  <a:alpha val="0"/>
                </a:srgbClr>
              </a:clrTo>
            </a:clrChange>
          </a:blip>
          <a:srcRect/>
          <a:stretch>
            <a:fillRect/>
          </a:stretch>
        </p:blipFill>
        <p:spPr bwMode="auto">
          <a:xfrm>
            <a:off x="5952529" y="1859892"/>
            <a:ext cx="291665" cy="288079"/>
          </a:xfrm>
          <a:prstGeom prst="rect">
            <a:avLst/>
          </a:prstGeom>
          <a:noFill/>
          <a:effectLst>
            <a:outerShdw blurRad="50800" dist="38100" dir="2700000" algn="tl" rotWithShape="0">
              <a:prstClr val="black">
                <a:alpha val="40000"/>
              </a:prstClr>
            </a:outerShdw>
          </a:effectLst>
        </p:spPr>
      </p:pic>
      <p:pic>
        <p:nvPicPr>
          <p:cNvPr id="137" name="Picture 5" descr="C:\Documents and Settings\apacanza\Desktop\ie-logo.png"/>
          <p:cNvPicPr>
            <a:picLocks noChangeAspect="1" noChangeArrowheads="1"/>
          </p:cNvPicPr>
          <p:nvPr/>
        </p:nvPicPr>
        <p:blipFill>
          <a:blip r:embed="rId16" cstate="print"/>
          <a:srcRect/>
          <a:stretch>
            <a:fillRect/>
          </a:stretch>
        </p:blipFill>
        <p:spPr bwMode="auto">
          <a:xfrm>
            <a:off x="5251711" y="1838786"/>
            <a:ext cx="340008" cy="340008"/>
          </a:xfrm>
          <a:prstGeom prst="rect">
            <a:avLst/>
          </a:prstGeom>
          <a:noFill/>
          <a:effectLst>
            <a:outerShdw blurRad="50800" dist="38100" dir="2700000" algn="tl" rotWithShape="0">
              <a:prstClr val="black">
                <a:alpha val="40000"/>
              </a:prstClr>
            </a:outerShdw>
          </a:effectLst>
        </p:spPr>
      </p:pic>
      <p:pic>
        <p:nvPicPr>
          <p:cNvPr id="138" name="Picture 6" descr="C:\Documents and Settings\apacanza\My Documents\!!work\assets\adobe\flash_platform_signature_reversed_png\flash_platform_signature_reversed_png.png"/>
          <p:cNvPicPr>
            <a:picLocks noChangeAspect="1" noChangeArrowheads="1"/>
          </p:cNvPicPr>
          <p:nvPr/>
        </p:nvPicPr>
        <p:blipFill>
          <a:blip r:embed="rId17" cstate="print"/>
          <a:srcRect l="67679" b="26708"/>
          <a:stretch>
            <a:fillRect/>
          </a:stretch>
        </p:blipFill>
        <p:spPr bwMode="auto">
          <a:xfrm>
            <a:off x="3944686" y="1856964"/>
            <a:ext cx="297369" cy="295283"/>
          </a:xfrm>
          <a:prstGeom prst="rect">
            <a:avLst/>
          </a:prstGeom>
          <a:noFill/>
          <a:effectLst>
            <a:outerShdw blurRad="50800" dist="38100" dir="2700000" algn="tl" rotWithShape="0">
              <a:prstClr val="black">
                <a:alpha val="40000"/>
              </a:prstClr>
            </a:outerShdw>
          </a:effectLst>
        </p:spPr>
      </p:pic>
      <p:pic>
        <p:nvPicPr>
          <p:cNvPr id="139" name="Picture 6" descr="C:\Documents and Settings\apacanza\My Documents\!!work\assets\adobe\flash_platform_signature_reversed_png\flash_platform_signature_reversed_png.png"/>
          <p:cNvPicPr>
            <a:picLocks noChangeAspect="1" noChangeArrowheads="1"/>
          </p:cNvPicPr>
          <p:nvPr/>
        </p:nvPicPr>
        <p:blipFill>
          <a:blip r:embed="rId17" cstate="print"/>
          <a:srcRect r="67452" b="22567"/>
          <a:stretch>
            <a:fillRect/>
          </a:stretch>
        </p:blipFill>
        <p:spPr bwMode="auto">
          <a:xfrm>
            <a:off x="3284421" y="1859709"/>
            <a:ext cx="299455" cy="311966"/>
          </a:xfrm>
          <a:prstGeom prst="rect">
            <a:avLst/>
          </a:prstGeom>
          <a:noFill/>
          <a:effectLst>
            <a:outerShdw blurRad="50800" dist="38100" dir="2700000" algn="tl" rotWithShape="0">
              <a:prstClr val="black">
                <a:alpha val="40000"/>
              </a:prstClr>
            </a:outerShdw>
          </a:effectLst>
        </p:spPr>
      </p:pic>
      <p:pic>
        <p:nvPicPr>
          <p:cNvPr id="140" name="Picture 7" descr="C:\Documents and Settings\apacanza\My Documents\!!work\assets\adobe\CS4_MNEMONICS\adobe_reader_9_appicon_no_shadow.jpg"/>
          <p:cNvPicPr>
            <a:picLocks noChangeAspect="1" noChangeArrowheads="1"/>
          </p:cNvPicPr>
          <p:nvPr/>
        </p:nvPicPr>
        <p:blipFill>
          <a:blip r:embed="rId18" cstate="print"/>
          <a:srcRect/>
          <a:stretch>
            <a:fillRect/>
          </a:stretch>
        </p:blipFill>
        <p:spPr bwMode="auto">
          <a:xfrm>
            <a:off x="4602865" y="1860145"/>
            <a:ext cx="288036" cy="287461"/>
          </a:xfrm>
          <a:prstGeom prst="rect">
            <a:avLst/>
          </a:prstGeom>
          <a:noFill/>
          <a:effectLst>
            <a:outerShdw blurRad="50800" dist="38100" dir="2700000" algn="tl" rotWithShape="0">
              <a:prstClr val="black">
                <a:alpha val="40000"/>
              </a:prstClr>
            </a:outerShdw>
          </a:effectLst>
        </p:spPr>
      </p:pic>
      <p:pic>
        <p:nvPicPr>
          <p:cNvPr id="141" name="Picture 3" descr="\\jlmac.corp.adobe.com\data\AdobeLand\mobile\LCWm-ip1.jpg"/>
          <p:cNvPicPr>
            <a:picLocks noChangeAspect="1" noChangeArrowheads="1"/>
          </p:cNvPicPr>
          <p:nvPr/>
        </p:nvPicPr>
        <p:blipFill>
          <a:blip r:embed="rId19" cstate="print"/>
          <a:srcRect/>
          <a:stretch>
            <a:fillRect/>
          </a:stretch>
        </p:blipFill>
        <p:spPr bwMode="auto">
          <a:xfrm>
            <a:off x="7261089" y="1827149"/>
            <a:ext cx="217766" cy="396033"/>
          </a:xfrm>
          <a:prstGeom prst="rect">
            <a:avLst/>
          </a:prstGeom>
          <a:noFill/>
        </p:spPr>
      </p:pic>
      <p:pic>
        <p:nvPicPr>
          <p:cNvPr id="142" name="Picture 2" descr="Photo of the BlackBerry Curve 8900 smartphone"/>
          <p:cNvPicPr>
            <a:picLocks noChangeAspect="1" noChangeArrowheads="1"/>
          </p:cNvPicPr>
          <p:nvPr/>
        </p:nvPicPr>
        <p:blipFill>
          <a:blip r:embed="rId20" cstate="print"/>
          <a:srcRect l="1609" t="646" r="1874" b="13369"/>
          <a:stretch>
            <a:fillRect/>
          </a:stretch>
        </p:blipFill>
        <p:spPr bwMode="auto">
          <a:xfrm>
            <a:off x="7839668" y="1844702"/>
            <a:ext cx="192855" cy="365759"/>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p:cBhvr>
                                        <p:cTn id="6" dur="2000" fill="hold"/>
                                        <p:tgtEl>
                                          <p:spTgt spid="128"/>
                                        </p:tgtEl>
                                        <p:attrNameLst>
                                          <p:attrName>fillcolor</p:attrName>
                                        </p:attrNameLst>
                                      </p:cBhvr>
                                      <p:to>
                                        <a:srgbClr val="FF0000"/>
                                      </p:to>
                                    </p:animClr>
                                    <p:set>
                                      <p:cBhvr>
                                        <p:cTn id="7" dur="2000" fill="hold"/>
                                        <p:tgtEl>
                                          <p:spTgt spid="128"/>
                                        </p:tgtEl>
                                        <p:attrNameLst>
                                          <p:attrName>fill.type</p:attrName>
                                        </p:attrNameLst>
                                      </p:cBhvr>
                                      <p:to>
                                        <p:strVal val="solid"/>
                                      </p:to>
                                    </p:set>
                                    <p:set>
                                      <p:cBhvr>
                                        <p:cTn id="8" dur="2000" fill="hold"/>
                                        <p:tgtEl>
                                          <p:spTgt spid="128"/>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p:cBhvr>
                                        <p:cTn id="12" dur="2000" fill="hold"/>
                                        <p:tgtEl>
                                          <p:spTgt spid="129"/>
                                        </p:tgtEl>
                                        <p:attrNameLst>
                                          <p:attrName>fillcolor</p:attrName>
                                        </p:attrNameLst>
                                      </p:cBhvr>
                                      <p:to>
                                        <a:srgbClr val="FF0000"/>
                                      </p:to>
                                    </p:animClr>
                                    <p:set>
                                      <p:cBhvr>
                                        <p:cTn id="13" dur="2000" fill="hold"/>
                                        <p:tgtEl>
                                          <p:spTgt spid="129"/>
                                        </p:tgtEl>
                                        <p:attrNameLst>
                                          <p:attrName>fill.type</p:attrName>
                                        </p:attrNameLst>
                                      </p:cBhvr>
                                      <p:to>
                                        <p:strVal val="solid"/>
                                      </p:to>
                                    </p:set>
                                    <p:set>
                                      <p:cBhvr>
                                        <p:cTn id="14" dur="2000" fill="hold"/>
                                        <p:tgtEl>
                                          <p:spTgt spid="129"/>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p:cBhvr>
                                        <p:cTn id="18" dur="2000" fill="hold"/>
                                        <p:tgtEl>
                                          <p:spTgt spid="130"/>
                                        </p:tgtEl>
                                        <p:attrNameLst>
                                          <p:attrName>fillcolor</p:attrName>
                                        </p:attrNameLst>
                                      </p:cBhvr>
                                      <p:to>
                                        <a:srgbClr val="FF0000"/>
                                      </p:to>
                                    </p:animClr>
                                    <p:set>
                                      <p:cBhvr>
                                        <p:cTn id="19" dur="2000" fill="hold"/>
                                        <p:tgtEl>
                                          <p:spTgt spid="130"/>
                                        </p:tgtEl>
                                        <p:attrNameLst>
                                          <p:attrName>fill.type</p:attrName>
                                        </p:attrNameLst>
                                      </p:cBhvr>
                                      <p:to>
                                        <p:strVal val="solid"/>
                                      </p:to>
                                    </p:set>
                                    <p:set>
                                      <p:cBhvr>
                                        <p:cTn id="20" dur="2000" fill="hold"/>
                                        <p:tgtEl>
                                          <p:spTgt spid="130"/>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 presetClass="emph" presetSubtype="2" fill="hold" nodeType="clickEffect">
                                  <p:stCondLst>
                                    <p:cond delay="0"/>
                                  </p:stCondLst>
                                  <p:childTnLst>
                                    <p:animClr clrSpc="rgb">
                                      <p:cBhvr>
                                        <p:cTn id="24" dur="2000" fill="hold"/>
                                        <p:tgtEl>
                                          <p:spTgt spid="101"/>
                                        </p:tgtEl>
                                        <p:attrNameLst>
                                          <p:attrName>fillcolor</p:attrName>
                                        </p:attrNameLst>
                                      </p:cBhvr>
                                      <p:to>
                                        <a:srgbClr val="FF0000"/>
                                      </p:to>
                                    </p:animClr>
                                    <p:set>
                                      <p:cBhvr>
                                        <p:cTn id="25" dur="2000" fill="hold"/>
                                        <p:tgtEl>
                                          <p:spTgt spid="101"/>
                                        </p:tgtEl>
                                        <p:attrNameLst>
                                          <p:attrName>fill.type</p:attrName>
                                        </p:attrNameLst>
                                      </p:cBhvr>
                                      <p:to>
                                        <p:strVal val="solid"/>
                                      </p:to>
                                    </p:set>
                                    <p:set>
                                      <p:cBhvr>
                                        <p:cTn id="26" dur="2000" fill="hold"/>
                                        <p:tgtEl>
                                          <p:spTgt spid="10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Form</a:t>
            </a:r>
            <a:endParaRPr lang="en-US" dirty="0"/>
          </a:p>
        </p:txBody>
      </p:sp>
      <p:pic>
        <p:nvPicPr>
          <p:cNvPr id="7" name="Content Placeholder 6" descr="form1.png"/>
          <p:cNvPicPr>
            <a:picLocks noGrp="1" noChangeAspect="1"/>
          </p:cNvPicPr>
          <p:nvPr>
            <p:ph idx="1"/>
          </p:nvPr>
        </p:nvPicPr>
        <p:blipFill>
          <a:blip r:embed="rId3" cstate="print"/>
          <a:stretch>
            <a:fillRect/>
          </a:stretch>
        </p:blipFill>
        <p:spPr>
          <a:xfrm>
            <a:off x="798574" y="1525074"/>
            <a:ext cx="7633846" cy="3669231"/>
          </a:xfrm>
        </p:spPr>
      </p:pic>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Form</a:t>
            </a:r>
            <a:endParaRPr lang="en-US" dirty="0"/>
          </a:p>
        </p:txBody>
      </p:sp>
      <p:pic>
        <p:nvPicPr>
          <p:cNvPr id="8" name="Content Placeholder 7" descr="form2.png"/>
          <p:cNvPicPr>
            <a:picLocks noGrp="1" noChangeAspect="1"/>
          </p:cNvPicPr>
          <p:nvPr>
            <p:ph idx="1"/>
          </p:nvPr>
        </p:nvPicPr>
        <p:blipFill>
          <a:blip r:embed="rId3" cstate="print"/>
          <a:stretch>
            <a:fillRect/>
          </a:stretch>
        </p:blipFill>
        <p:spPr>
          <a:xfrm>
            <a:off x="795528" y="1527048"/>
            <a:ext cx="7633846" cy="3627692"/>
          </a:xfrm>
        </p:spPr>
      </p:pic>
    </p:spTree>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architecture</a:t>
            </a:r>
          </a:p>
        </p:txBody>
      </p:sp>
      <p:pic>
        <p:nvPicPr>
          <p:cNvPr id="2050" name="Picture 2"/>
          <p:cNvPicPr>
            <a:picLocks noGrp="1" noChangeAspect="1" noChangeArrowheads="1"/>
          </p:cNvPicPr>
          <p:nvPr>
            <p:ph idx="1"/>
          </p:nvPr>
        </p:nvPicPr>
        <p:blipFill>
          <a:blip r:embed="rId3" cstate="print"/>
          <a:srcRect/>
          <a:stretch>
            <a:fillRect/>
          </a:stretch>
        </p:blipFill>
        <p:spPr bwMode="auto">
          <a:xfrm>
            <a:off x="334851" y="1872367"/>
            <a:ext cx="8538692" cy="328855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7" name="Rectangle 7"/>
          <p:cNvSpPr>
            <a:spLocks noGrp="1" noChangeArrowheads="1"/>
          </p:cNvSpPr>
          <p:nvPr>
            <p:ph type="ctrTitle" sz="quarter"/>
          </p:nvPr>
        </p:nvSpPr>
        <p:spPr>
          <a:xfrm>
            <a:off x="439049" y="894953"/>
            <a:ext cx="4794432" cy="1090403"/>
          </a:xfrm>
        </p:spPr>
        <p:txBody>
          <a:bodyPr>
            <a:normAutofit/>
          </a:bodyPr>
          <a:lstStyle/>
          <a:p>
            <a:r>
              <a:rPr lang="en-US" dirty="0" smtClean="0"/>
              <a:t>Implementation 3 </a:t>
            </a:r>
            <a:br>
              <a:rPr lang="en-US" dirty="0" smtClean="0"/>
            </a:br>
            <a:r>
              <a:rPr lang="en-US" dirty="0" smtClean="0"/>
              <a:t>Large Federal Agency</a:t>
            </a:r>
            <a:endParaRPr lang="en-US" dirty="0"/>
          </a:p>
        </p:txBody>
      </p:sp>
      <p:sp>
        <p:nvSpPr>
          <p:cNvPr id="10248" name="Rectangle 8"/>
          <p:cNvSpPr>
            <a:spLocks noGrp="1" noChangeArrowheads="1"/>
          </p:cNvSpPr>
          <p:nvPr>
            <p:ph type="subTitle" sz="quarter" idx="1"/>
          </p:nvPr>
        </p:nvSpPr>
        <p:spPr/>
        <p:txBody>
          <a:bodyPr/>
          <a:lstStyle/>
          <a:p>
            <a:endParaRPr lang="en-US" sz="2000" dirty="0"/>
          </a:p>
        </p:txBody>
      </p:sp>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p>
        </p:txBody>
      </p:sp>
      <p:sp>
        <p:nvSpPr>
          <p:cNvPr id="3" name="Content Placeholder 2"/>
          <p:cNvSpPr>
            <a:spLocks noGrp="1"/>
          </p:cNvSpPr>
          <p:nvPr>
            <p:ph idx="1"/>
          </p:nvPr>
        </p:nvSpPr>
        <p:spPr/>
        <p:txBody>
          <a:bodyPr/>
          <a:lstStyle/>
          <a:p>
            <a:r>
              <a:rPr lang="en-US" dirty="0" smtClean="0"/>
              <a:t>E-Government, Government Paperwork Elimination Act (GPEA)</a:t>
            </a:r>
          </a:p>
          <a:p>
            <a:r>
              <a:rPr lang="en-US" dirty="0" smtClean="0"/>
              <a:t>Form processes is paper-based, manual, lengthy, difficult to track, and wasteful</a:t>
            </a:r>
          </a:p>
          <a:p>
            <a:r>
              <a:rPr lang="en-US" dirty="0" smtClean="0"/>
              <a:t>Need to processes approximately 70,000 forms /month</a:t>
            </a:r>
          </a:p>
          <a:p>
            <a:r>
              <a:rPr lang="en-US" dirty="0" smtClean="0"/>
              <a:t>Multiple steps of approval take several days or weeks via the mail</a:t>
            </a:r>
          </a:p>
          <a:p>
            <a:r>
              <a:rPr lang="en-US" dirty="0" smtClean="0"/>
              <a:t>There is no method of tracking the progress and status of the submission</a:t>
            </a:r>
          </a:p>
          <a:p>
            <a:r>
              <a:rPr lang="en-US" dirty="0" smtClean="0"/>
              <a:t>Each submission package was manually scanned and converted to TIFF files to be stored into the mainframe repository</a:t>
            </a:r>
          </a:p>
          <a:p>
            <a:endParaRPr lang="en-US" dirty="0"/>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a:t>
            </a:r>
            <a:endParaRPr lang="en-US" dirty="0"/>
          </a:p>
        </p:txBody>
      </p:sp>
      <p:sp>
        <p:nvSpPr>
          <p:cNvPr id="3" name="Content Placeholder 2"/>
          <p:cNvSpPr>
            <a:spLocks noGrp="1"/>
          </p:cNvSpPr>
          <p:nvPr>
            <p:ph idx="1"/>
          </p:nvPr>
        </p:nvSpPr>
        <p:spPr/>
        <p:txBody>
          <a:bodyPr/>
          <a:lstStyle/>
          <a:p>
            <a:r>
              <a:rPr lang="en-US" dirty="0" err="1" smtClean="0"/>
              <a:t>ar·chi·tec·ture</a:t>
            </a:r>
            <a:r>
              <a:rPr lang="en-US" dirty="0" smtClean="0"/>
              <a:t>  (</a:t>
            </a:r>
            <a:r>
              <a:rPr lang="en-US" dirty="0" err="1" smtClean="0"/>
              <a:t>ärk-tkchr</a:t>
            </a:r>
            <a:r>
              <a:rPr lang="en-US" dirty="0" smtClean="0"/>
              <a:t>) </a:t>
            </a:r>
            <a:r>
              <a:rPr lang="en-US" i="1" dirty="0" smtClean="0"/>
              <a:t>n.</a:t>
            </a:r>
          </a:p>
          <a:p>
            <a:pPr lvl="1"/>
            <a:r>
              <a:rPr lang="en-US" i="1" dirty="0" smtClean="0"/>
              <a:t>Computer Science</a:t>
            </a:r>
            <a:r>
              <a:rPr lang="en-US" dirty="0" smtClean="0"/>
              <a:t> The overall design or structure of a computer system, including the hardware and the software required to run it… </a:t>
            </a:r>
            <a:r>
              <a:rPr lang="en-US" sz="900" dirty="0" smtClean="0">
                <a:hlinkClick r:id="rId2"/>
              </a:rPr>
              <a:t>http://www.thefreedictionary.com/architecture</a:t>
            </a:r>
            <a:endParaRPr lang="en-US" sz="900" dirty="0" smtClean="0"/>
          </a:p>
        </p:txBody>
      </p:sp>
    </p:spTree>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size</a:t>
            </a:r>
          </a:p>
        </p:txBody>
      </p:sp>
      <p:sp>
        <p:nvSpPr>
          <p:cNvPr id="3" name="Content Placeholder 2"/>
          <p:cNvSpPr>
            <a:spLocks noGrp="1"/>
          </p:cNvSpPr>
          <p:nvPr>
            <p:ph idx="1"/>
          </p:nvPr>
        </p:nvSpPr>
        <p:spPr/>
        <p:txBody>
          <a:bodyPr/>
          <a:lstStyle/>
          <a:p>
            <a:r>
              <a:rPr lang="en-US" dirty="0" smtClean="0"/>
              <a:t>90 forms, 6 workflows, 7000 users</a:t>
            </a:r>
          </a:p>
          <a:p>
            <a:pPr lvl="1"/>
            <a:r>
              <a:rPr lang="en-US" dirty="0" smtClean="0"/>
              <a:t>3000 internal users, 4000 external users</a:t>
            </a:r>
          </a:p>
          <a:p>
            <a:r>
              <a:rPr lang="en-US" dirty="0" smtClean="0">
                <a:solidFill>
                  <a:schemeClr val="bg1"/>
                </a:solidFill>
              </a:rPr>
              <a:t>Adobe Professional Services</a:t>
            </a:r>
          </a:p>
          <a:p>
            <a:pPr lvl="1"/>
            <a:r>
              <a:rPr lang="en-US" dirty="0" smtClean="0">
                <a:solidFill>
                  <a:schemeClr val="bg1"/>
                </a:solidFill>
              </a:rPr>
              <a:t>3 resources: Sr. Project Manager, Technical Architect, Senior Consultant</a:t>
            </a:r>
          </a:p>
          <a:p>
            <a:r>
              <a:rPr lang="en-US" dirty="0" smtClean="0">
                <a:solidFill>
                  <a:schemeClr val="bg1"/>
                </a:solidFill>
              </a:rPr>
              <a:t>Client</a:t>
            </a:r>
          </a:p>
          <a:p>
            <a:pPr lvl="1"/>
            <a:r>
              <a:rPr lang="en-US" dirty="0" smtClean="0">
                <a:solidFill>
                  <a:schemeClr val="bg1"/>
                </a:solidFill>
              </a:rPr>
              <a:t>4 resources: 1 PM, 2 architects, QA</a:t>
            </a:r>
          </a:p>
          <a:p>
            <a:r>
              <a:rPr lang="en-US" dirty="0" smtClean="0">
                <a:solidFill>
                  <a:schemeClr val="bg1"/>
                </a:solidFill>
              </a:rPr>
              <a:t>Duration =  10 months</a:t>
            </a:r>
          </a:p>
          <a:p>
            <a:pPr lvl="1"/>
            <a:r>
              <a:rPr lang="en-US" sz="2000" dirty="0" smtClean="0"/>
              <a:t>Prototype phase - 2 months</a:t>
            </a:r>
          </a:p>
          <a:p>
            <a:pPr lvl="1"/>
            <a:r>
              <a:rPr lang="en-US" sz="2000" dirty="0" smtClean="0"/>
              <a:t>Define and Deliver 3/5 months</a:t>
            </a:r>
          </a:p>
          <a:p>
            <a:endParaRPr lang="en-US" dirty="0" smtClean="0">
              <a:solidFill>
                <a:schemeClr val="bg1"/>
              </a:solidFill>
            </a:endParaRPr>
          </a:p>
          <a:p>
            <a:endParaRPr lang="en-US" dirty="0" smtClean="0"/>
          </a:p>
          <a:p>
            <a:pPr lvl="0"/>
            <a:endParaRPr lang="en-US" dirty="0" smtClean="0"/>
          </a:p>
          <a:p>
            <a:endParaRPr lang="en-US" dirty="0" smtClean="0"/>
          </a:p>
          <a:p>
            <a:endParaRPr lang="en-US" dirty="0" smtClean="0"/>
          </a:p>
          <a:p>
            <a:endParaRPr lang="en-US" dirty="0" smtClean="0"/>
          </a:p>
          <a:p>
            <a:pPr lvl="1"/>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Tree>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with LiveCycle</a:t>
            </a:r>
            <a:endParaRPr lang="en-US" dirty="0"/>
          </a:p>
        </p:txBody>
      </p:sp>
      <p:sp>
        <p:nvSpPr>
          <p:cNvPr id="3" name="Content Placeholder 2"/>
          <p:cNvSpPr>
            <a:spLocks noGrp="1"/>
          </p:cNvSpPr>
          <p:nvPr>
            <p:ph idx="1"/>
          </p:nvPr>
        </p:nvSpPr>
        <p:spPr>
          <a:xfrm>
            <a:off x="279400" y="1085850"/>
            <a:ext cx="8864600" cy="4840288"/>
          </a:xfrm>
        </p:spPr>
        <p:txBody>
          <a:bodyPr/>
          <a:lstStyle/>
          <a:p>
            <a:r>
              <a:rPr lang="en-US" dirty="0" smtClean="0"/>
              <a:t>A web-based and paperless operation environment – </a:t>
            </a:r>
            <a:r>
              <a:rPr lang="en-US" dirty="0" smtClean="0">
                <a:solidFill>
                  <a:srgbClr val="FF0000"/>
                </a:solidFill>
              </a:rPr>
              <a:t>Customized Workspace </a:t>
            </a:r>
            <a:r>
              <a:rPr lang="en-US" i="1" dirty="0" smtClean="0">
                <a:solidFill>
                  <a:srgbClr val="FF0000"/>
                </a:solidFill>
              </a:rPr>
              <a:t>Forms &amp; Output ES</a:t>
            </a:r>
            <a:endParaRPr lang="en-US" dirty="0" smtClean="0">
              <a:solidFill>
                <a:srgbClr val="FF0000"/>
              </a:solidFill>
            </a:endParaRPr>
          </a:p>
          <a:p>
            <a:r>
              <a:rPr lang="en-US" dirty="0" smtClean="0"/>
              <a:t>Improve data quality. Data is validated against existing various data sources to ensure data quality – </a:t>
            </a:r>
            <a:r>
              <a:rPr lang="en-US" i="1" dirty="0" smtClean="0">
                <a:solidFill>
                  <a:srgbClr val="FF0000"/>
                </a:solidFill>
              </a:rPr>
              <a:t>Forms ES</a:t>
            </a:r>
          </a:p>
          <a:p>
            <a:r>
              <a:rPr lang="en-US" dirty="0" smtClean="0"/>
              <a:t>Automate the current form submission processes - </a:t>
            </a:r>
            <a:r>
              <a:rPr lang="en-US" i="1" dirty="0" smtClean="0">
                <a:solidFill>
                  <a:srgbClr val="FF0000"/>
                </a:solidFill>
              </a:rPr>
              <a:t>Process Management ES</a:t>
            </a:r>
          </a:p>
          <a:p>
            <a:r>
              <a:rPr lang="en-US" dirty="0" smtClean="0"/>
              <a:t>Support multi-level digital signature signing and record tracking</a:t>
            </a:r>
          </a:p>
          <a:p>
            <a:r>
              <a:rPr lang="en-US" dirty="0" smtClean="0"/>
              <a:t>Support Enterprise Service Oriented Architecture (SOA) </a:t>
            </a:r>
            <a:r>
              <a:rPr lang="en-US" i="1" dirty="0" smtClean="0">
                <a:solidFill>
                  <a:srgbClr val="FF0000"/>
                </a:solidFill>
              </a:rPr>
              <a:t>Foundation</a:t>
            </a:r>
          </a:p>
          <a:p>
            <a:r>
              <a:rPr lang="en-US" dirty="0" smtClean="0">
                <a:solidFill>
                  <a:schemeClr val="bg1"/>
                </a:solidFill>
              </a:rPr>
              <a:t>Archiving  TIFF images  – </a:t>
            </a:r>
            <a:r>
              <a:rPr lang="en-US" i="1" dirty="0" smtClean="0">
                <a:solidFill>
                  <a:srgbClr val="FF0000"/>
                </a:solidFill>
              </a:rPr>
              <a:t>PDF Generator ES</a:t>
            </a:r>
          </a:p>
          <a:p>
            <a:r>
              <a:rPr lang="en-US" dirty="0" smtClean="0"/>
              <a:t>Integrate with the backend mainframe content management system </a:t>
            </a:r>
            <a:r>
              <a:rPr lang="en-US" i="1" dirty="0" smtClean="0">
                <a:solidFill>
                  <a:srgbClr val="FF0000"/>
                </a:solidFill>
              </a:rPr>
              <a:t>– Content Services</a:t>
            </a:r>
          </a:p>
          <a:p>
            <a:r>
              <a:rPr lang="en-US" dirty="0" smtClean="0"/>
              <a:t>Support section 508 compliance mandate- </a:t>
            </a:r>
            <a:r>
              <a:rPr lang="en-US" i="1" dirty="0" smtClean="0">
                <a:solidFill>
                  <a:srgbClr val="FF0000"/>
                </a:solidFill>
              </a:rPr>
              <a:t>Designer &amp; Forms ES</a:t>
            </a:r>
          </a:p>
          <a:p>
            <a:endParaRPr lang="en-US" dirty="0"/>
          </a:p>
        </p:txBody>
      </p:sp>
    </p:spTree>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LiveCycle ES</a:t>
            </a:r>
            <a:endParaRPr lang="en-US" dirty="0"/>
          </a:p>
        </p:txBody>
      </p:sp>
      <p:sp>
        <p:nvSpPr>
          <p:cNvPr id="68" name="Rectangle 67"/>
          <p:cNvSpPr/>
          <p:nvPr/>
        </p:nvSpPr>
        <p:spPr>
          <a:xfrm>
            <a:off x="0" y="3039036"/>
            <a:ext cx="9144000" cy="3290048"/>
          </a:xfrm>
          <a:prstGeom prst="rect">
            <a:avLst/>
          </a:prstGeom>
          <a:gradFill>
            <a:gsLst>
              <a:gs pos="0">
                <a:srgbClr val="FFFFFF"/>
              </a:gs>
              <a:gs pos="100000">
                <a:srgbClr val="93E3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000000"/>
              </a:solidFill>
            </a:endParaRPr>
          </a:p>
        </p:txBody>
      </p:sp>
      <p:sp>
        <p:nvSpPr>
          <p:cNvPr id="69" name="AutoShape 12"/>
          <p:cNvSpPr>
            <a:spLocks noChangeArrowheads="1"/>
          </p:cNvSpPr>
          <p:nvPr/>
        </p:nvSpPr>
        <p:spPr bwMode="auto">
          <a:xfrm>
            <a:off x="2217231" y="2406650"/>
            <a:ext cx="5058212" cy="2007870"/>
          </a:xfrm>
          <a:prstGeom prst="roundRect">
            <a:avLst>
              <a:gd name="adj" fmla="val 1671"/>
            </a:avLst>
          </a:prstGeom>
          <a:gradFill rotWithShape="1">
            <a:gsLst>
              <a:gs pos="0">
                <a:srgbClr val="7999A4"/>
              </a:gs>
              <a:gs pos="100000">
                <a:srgbClr val="394D56"/>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defTabSz="457200"/>
            <a:endParaRPr lang="en-US" sz="1100">
              <a:latin typeface="Adobe Clean" pitchFamily="34" charset="0"/>
              <a:sym typeface="Gill Sans" charset="0"/>
            </a:endParaRPr>
          </a:p>
        </p:txBody>
      </p:sp>
      <p:sp>
        <p:nvSpPr>
          <p:cNvPr id="71" name="Rounded Rectangle 70"/>
          <p:cNvSpPr/>
          <p:nvPr/>
        </p:nvSpPr>
        <p:spPr>
          <a:xfrm>
            <a:off x="812292" y="817336"/>
            <a:ext cx="7523117" cy="1542189"/>
          </a:xfrm>
          <a:prstGeom prst="roundRect">
            <a:avLst>
              <a:gd name="adj" fmla="val 2613"/>
            </a:avLst>
          </a:prstGeom>
          <a:gradFill rotWithShape="1">
            <a:gsLst>
              <a:gs pos="0">
                <a:srgbClr val="7999A4"/>
              </a:gs>
              <a:gs pos="100000">
                <a:srgbClr val="394D56"/>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defTabSz="457200"/>
            <a:endParaRPr lang="en-US" sz="1100" dirty="0" smtClean="0">
              <a:latin typeface="Adobe Clean" pitchFamily="34" charset="0"/>
              <a:sym typeface="Gill Sans" charset="0"/>
            </a:endParaRPr>
          </a:p>
        </p:txBody>
      </p:sp>
      <p:sp>
        <p:nvSpPr>
          <p:cNvPr id="72" name="Rounded Rectangle 71"/>
          <p:cNvSpPr>
            <a:spLocks noChangeAspect="1"/>
          </p:cNvSpPr>
          <p:nvPr/>
        </p:nvSpPr>
        <p:spPr>
          <a:xfrm>
            <a:off x="891540" y="1781175"/>
            <a:ext cx="7342260" cy="508232"/>
          </a:xfrm>
          <a:prstGeom prst="roundRect">
            <a:avLst>
              <a:gd name="adj" fmla="val 9296"/>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a:endParaRPr lang="en-US" sz="1000" dirty="0">
              <a:solidFill>
                <a:srgbClr val="000000"/>
              </a:solidFill>
              <a:latin typeface="Adobe Clean" pitchFamily="34" charset="0"/>
              <a:sym typeface="Gill Sans" charset="0"/>
            </a:endParaRPr>
          </a:p>
        </p:txBody>
      </p:sp>
      <p:sp>
        <p:nvSpPr>
          <p:cNvPr id="73" name="Rounded Rectangle 72"/>
          <p:cNvSpPr>
            <a:spLocks noChangeAspect="1"/>
          </p:cNvSpPr>
          <p:nvPr/>
        </p:nvSpPr>
        <p:spPr>
          <a:xfrm>
            <a:off x="891540" y="1196743"/>
            <a:ext cx="7342259" cy="508232"/>
          </a:xfrm>
          <a:prstGeom prst="roundRect">
            <a:avLst>
              <a:gd name="adj" fmla="val 9296"/>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a:endParaRPr lang="en-US" sz="1000" dirty="0">
              <a:solidFill>
                <a:srgbClr val="000000"/>
              </a:solidFill>
              <a:latin typeface="Adobe Clean" pitchFamily="34" charset="0"/>
              <a:sym typeface="Gill Sans" charset="0"/>
            </a:endParaRPr>
          </a:p>
        </p:txBody>
      </p:sp>
      <p:sp>
        <p:nvSpPr>
          <p:cNvPr id="74" name="TextBox 73"/>
          <p:cNvSpPr txBox="1"/>
          <p:nvPr/>
        </p:nvSpPr>
        <p:spPr>
          <a:xfrm>
            <a:off x="3923392" y="827789"/>
            <a:ext cx="1404615" cy="307777"/>
          </a:xfrm>
          <a:prstGeom prst="rect">
            <a:avLst/>
          </a:prstGeom>
          <a:noFill/>
        </p:spPr>
        <p:txBody>
          <a:bodyPr wrap="none" rtlCol="0">
            <a:spAutoFit/>
          </a:bodyPr>
          <a:lstStyle/>
          <a:p>
            <a:pPr defTabSz="457200" fontAlgn="auto">
              <a:spcBef>
                <a:spcPts val="0"/>
              </a:spcBef>
              <a:spcAft>
                <a:spcPts val="0"/>
              </a:spcAft>
            </a:pPr>
            <a:r>
              <a:rPr lang="en-US" sz="1400" dirty="0" smtClean="0">
                <a:solidFill>
                  <a:srgbClr val="FFFFFF"/>
                </a:solidFill>
                <a:effectLst>
                  <a:outerShdw blurRad="50800" dist="38100" dir="2700000" algn="tl" rotWithShape="0">
                    <a:prstClr val="black">
                      <a:alpha val="40000"/>
                    </a:prstClr>
                  </a:outerShdw>
                </a:effectLst>
                <a:latin typeface="Adobe Clean" pitchFamily="34" charset="0"/>
              </a:rPr>
              <a:t>User Experience</a:t>
            </a:r>
            <a:endParaRPr lang="en-US" sz="1400" dirty="0">
              <a:solidFill>
                <a:srgbClr val="FFFFFF"/>
              </a:solidFill>
              <a:effectLst>
                <a:outerShdw blurRad="50800" dist="38100" dir="2700000" algn="tl" rotWithShape="0">
                  <a:prstClr val="black">
                    <a:alpha val="40000"/>
                  </a:prstClr>
                </a:outerShdw>
              </a:effectLst>
              <a:latin typeface="Adobe Clean" pitchFamily="34" charset="0"/>
            </a:endParaRPr>
          </a:p>
        </p:txBody>
      </p:sp>
      <p:sp>
        <p:nvSpPr>
          <p:cNvPr id="75" name="TextBox 74"/>
          <p:cNvSpPr txBox="1"/>
          <p:nvPr/>
        </p:nvSpPr>
        <p:spPr>
          <a:xfrm>
            <a:off x="938956" y="1292578"/>
            <a:ext cx="1520145" cy="302788"/>
          </a:xfrm>
          <a:prstGeom prst="rect">
            <a:avLst/>
          </a:prstGeom>
          <a:noFill/>
        </p:spPr>
        <p:txBody>
          <a:bodyPr wrap="none" rtlCol="0">
            <a:spAutoFit/>
          </a:bodyPr>
          <a:lstStyle/>
          <a:p>
            <a:r>
              <a:rPr lang="en-US" sz="1200" dirty="0" smtClean="0">
                <a:latin typeface="Adobe Clean" pitchFamily="34" charset="0"/>
                <a:cs typeface="Adobe Clean"/>
              </a:rPr>
              <a:t>Multiple Channels</a:t>
            </a:r>
            <a:endParaRPr lang="en-US" sz="1200" dirty="0">
              <a:latin typeface="Adobe Clean" pitchFamily="34" charset="0"/>
              <a:cs typeface="Adobe Clean"/>
            </a:endParaRPr>
          </a:p>
        </p:txBody>
      </p:sp>
      <p:sp>
        <p:nvSpPr>
          <p:cNvPr id="76" name="TextBox 75"/>
          <p:cNvSpPr txBox="1"/>
          <p:nvPr/>
        </p:nvSpPr>
        <p:spPr>
          <a:xfrm>
            <a:off x="936933" y="1829985"/>
            <a:ext cx="1544519" cy="302788"/>
          </a:xfrm>
          <a:prstGeom prst="rect">
            <a:avLst/>
          </a:prstGeom>
          <a:noFill/>
        </p:spPr>
        <p:txBody>
          <a:bodyPr wrap="none" rtlCol="0">
            <a:spAutoFit/>
          </a:bodyPr>
          <a:lstStyle/>
          <a:p>
            <a:r>
              <a:rPr lang="en-US" sz="1200" dirty="0" smtClean="0">
                <a:latin typeface="Adobe Clean" pitchFamily="34" charset="0"/>
                <a:cs typeface="Adobe Clean"/>
              </a:rPr>
              <a:t>Multiple Platforms</a:t>
            </a:r>
            <a:endParaRPr lang="en-US" sz="1200" dirty="0">
              <a:latin typeface="Adobe Clean" pitchFamily="34" charset="0"/>
              <a:cs typeface="Adobe Clean"/>
            </a:endParaRPr>
          </a:p>
        </p:txBody>
      </p:sp>
      <p:sp>
        <p:nvSpPr>
          <p:cNvPr id="77" name="Rounded Rectangle 76"/>
          <p:cNvSpPr/>
          <p:nvPr/>
        </p:nvSpPr>
        <p:spPr>
          <a:xfrm>
            <a:off x="804559" y="2401481"/>
            <a:ext cx="1368125" cy="2608337"/>
          </a:xfrm>
          <a:prstGeom prst="roundRect">
            <a:avLst>
              <a:gd name="adj" fmla="val 2570"/>
            </a:avLst>
          </a:prstGeom>
          <a:gradFill rotWithShape="1">
            <a:gsLst>
              <a:gs pos="0">
                <a:srgbClr val="7999A4"/>
              </a:gs>
              <a:gs pos="100000">
                <a:srgbClr val="394D56"/>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defTabSz="457200"/>
            <a:endParaRPr lang="en-US" sz="1100" dirty="0" smtClean="0">
              <a:latin typeface="Adobe Clean" pitchFamily="34" charset="0"/>
              <a:sym typeface="Gill Sans" charset="0"/>
            </a:endParaRPr>
          </a:p>
        </p:txBody>
      </p:sp>
      <p:sp>
        <p:nvSpPr>
          <p:cNvPr id="78" name="TextBox 77"/>
          <p:cNvSpPr txBox="1"/>
          <p:nvPr/>
        </p:nvSpPr>
        <p:spPr>
          <a:xfrm>
            <a:off x="1159059" y="2468120"/>
            <a:ext cx="589585" cy="307777"/>
          </a:xfrm>
          <a:prstGeom prst="rect">
            <a:avLst/>
          </a:prstGeom>
          <a:noFill/>
        </p:spPr>
        <p:txBody>
          <a:bodyPr wrap="none" rtlCol="0">
            <a:spAutoFit/>
          </a:bodyPr>
          <a:lstStyle/>
          <a:p>
            <a:r>
              <a:rPr lang="en-US" sz="1400" dirty="0" smtClean="0">
                <a:solidFill>
                  <a:srgbClr val="FFFFFF"/>
                </a:solidFill>
                <a:effectLst>
                  <a:outerShdw blurRad="50800" dist="38100" dir="2700000" algn="tl" rotWithShape="0">
                    <a:prstClr val="black">
                      <a:alpha val="40000"/>
                    </a:prstClr>
                  </a:outerShdw>
                </a:effectLst>
                <a:latin typeface="Adobe Clean" pitchFamily="34" charset="0"/>
                <a:cs typeface="Adobe Clean"/>
              </a:rPr>
              <a:t>Tools</a:t>
            </a:r>
            <a:endParaRPr lang="en-US" sz="1400" dirty="0">
              <a:solidFill>
                <a:srgbClr val="FFFFFF"/>
              </a:solidFill>
              <a:effectLst>
                <a:outerShdw blurRad="50800" dist="38100" dir="2700000" algn="tl" rotWithShape="0">
                  <a:prstClr val="black">
                    <a:alpha val="40000"/>
                  </a:prstClr>
                </a:outerShdw>
              </a:effectLst>
              <a:latin typeface="Adobe Clean" pitchFamily="34" charset="0"/>
              <a:cs typeface="Adobe Clean"/>
            </a:endParaRPr>
          </a:p>
        </p:txBody>
      </p:sp>
      <p:pic>
        <p:nvPicPr>
          <p:cNvPr id="79" name="Picture 33" descr="fc_appicon_no_shadow_png.png"/>
          <p:cNvPicPr>
            <a:picLocks/>
          </p:cNvPicPr>
          <p:nvPr/>
        </p:nvPicPr>
        <p:blipFill>
          <a:blip r:embed="rId3" cstate="print"/>
          <a:srcRect/>
          <a:stretch>
            <a:fillRect/>
          </a:stretch>
        </p:blipFill>
        <p:spPr bwMode="auto">
          <a:xfrm>
            <a:off x="941575" y="3362587"/>
            <a:ext cx="395815" cy="395815"/>
          </a:xfrm>
          <a:prstGeom prst="rect">
            <a:avLst/>
          </a:prstGeom>
          <a:solidFill>
            <a:schemeClr val="bg2">
              <a:lumMod val="50000"/>
            </a:schemeClr>
          </a:solidFill>
          <a:ln w="9525">
            <a:noFill/>
            <a:miter lim="800000"/>
            <a:headEnd/>
            <a:tailEnd/>
          </a:ln>
          <a:effectLst>
            <a:outerShdw blurRad="50800" dist="38100" dir="2700000" algn="tl" rotWithShape="0">
              <a:prstClr val="black">
                <a:alpha val="40000"/>
              </a:prstClr>
            </a:outerShdw>
          </a:effectLst>
        </p:spPr>
      </p:pic>
      <p:pic>
        <p:nvPicPr>
          <p:cNvPr id="80" name="Picture 5" descr="mnemonic_noshadow_flex"/>
          <p:cNvPicPr>
            <a:picLocks noChangeArrowheads="1"/>
          </p:cNvPicPr>
          <p:nvPr/>
        </p:nvPicPr>
        <p:blipFill>
          <a:blip r:embed="rId4" cstate="print"/>
          <a:stretch>
            <a:fillRect/>
          </a:stretch>
        </p:blipFill>
        <p:spPr bwMode="auto">
          <a:xfrm>
            <a:off x="941575" y="3919246"/>
            <a:ext cx="395815" cy="395024"/>
          </a:xfrm>
          <a:prstGeom prst="rect">
            <a:avLst/>
          </a:prstGeom>
          <a:solidFill>
            <a:schemeClr val="bg2">
              <a:lumMod val="50000"/>
            </a:schemeClr>
          </a:solidFill>
          <a:ln w="9525">
            <a:noFill/>
            <a:miter lim="800000"/>
            <a:headEnd/>
            <a:tailEnd/>
          </a:ln>
          <a:effectLst>
            <a:outerShdw blurRad="50800" dist="38100" dir="2700000" algn="tl" rotWithShape="0">
              <a:prstClr val="black">
                <a:alpha val="40000"/>
              </a:prstClr>
            </a:outerShdw>
          </a:effectLst>
        </p:spPr>
      </p:pic>
      <p:pic>
        <p:nvPicPr>
          <p:cNvPr id="81" name="Picture 94" descr="mnemonic_noshadow_livecycle"/>
          <p:cNvPicPr>
            <a:picLocks noChangeArrowheads="1"/>
          </p:cNvPicPr>
          <p:nvPr/>
        </p:nvPicPr>
        <p:blipFill>
          <a:blip r:embed="rId5" cstate="print"/>
          <a:srcRect/>
          <a:stretch>
            <a:fillRect/>
          </a:stretch>
        </p:blipFill>
        <p:spPr bwMode="auto">
          <a:xfrm>
            <a:off x="941575" y="4411097"/>
            <a:ext cx="395815" cy="395815"/>
          </a:xfrm>
          <a:prstGeom prst="rect">
            <a:avLst/>
          </a:prstGeom>
          <a:solidFill>
            <a:schemeClr val="bg2">
              <a:lumMod val="50000"/>
            </a:schemeClr>
          </a:solidFill>
          <a:effectLst>
            <a:outerShdw blurRad="50800" dist="38100" dir="2700000" algn="tl" rotWithShape="0">
              <a:prstClr val="black">
                <a:alpha val="40000"/>
              </a:prstClr>
            </a:outerShdw>
          </a:effectLst>
        </p:spPr>
      </p:pic>
      <p:pic>
        <p:nvPicPr>
          <p:cNvPr id="82" name="Picture 4"/>
          <p:cNvPicPr>
            <a:picLocks noChangeArrowheads="1"/>
          </p:cNvPicPr>
          <p:nvPr/>
        </p:nvPicPr>
        <p:blipFill>
          <a:blip r:embed="rId6" cstate="print"/>
          <a:srcRect/>
          <a:stretch>
            <a:fillRect/>
          </a:stretch>
        </p:blipFill>
        <p:spPr bwMode="auto">
          <a:xfrm>
            <a:off x="941575" y="2870340"/>
            <a:ext cx="395815" cy="395815"/>
          </a:xfrm>
          <a:prstGeom prst="rect">
            <a:avLst/>
          </a:prstGeom>
          <a:solidFill>
            <a:schemeClr val="bg2">
              <a:lumMod val="50000"/>
            </a:schemeClr>
          </a:solidFill>
          <a:ln w="9525">
            <a:noFill/>
            <a:miter lim="800000"/>
            <a:headEnd/>
            <a:tailEnd/>
          </a:ln>
          <a:effectLst>
            <a:outerShdw blurRad="50800" dist="38100" dir="2700000" algn="tl" rotWithShape="0">
              <a:prstClr val="black">
                <a:alpha val="40000"/>
              </a:prstClr>
            </a:outerShdw>
          </a:effectLst>
        </p:spPr>
      </p:pic>
      <p:sp>
        <p:nvSpPr>
          <p:cNvPr id="83" name="TextBox 82"/>
          <p:cNvSpPr txBox="1"/>
          <p:nvPr/>
        </p:nvSpPr>
        <p:spPr>
          <a:xfrm>
            <a:off x="1347406" y="2870341"/>
            <a:ext cx="635855" cy="408763"/>
          </a:xfrm>
          <a:prstGeom prst="rect">
            <a:avLst/>
          </a:prstGeom>
          <a:noFill/>
        </p:spPr>
        <p:txBody>
          <a:bodyPr wrap="none" rtlCol="0">
            <a:spAutoFit/>
          </a:bodyPr>
          <a:lstStyle/>
          <a:p>
            <a:r>
              <a:rPr lang="en-US" sz="1050" dirty="0" smtClean="0">
                <a:solidFill>
                  <a:srgbClr val="FFFFFF"/>
                </a:solidFill>
                <a:effectLst>
                  <a:outerShdw blurRad="50800" dist="38100" dir="2700000" algn="tl" rotWithShape="0">
                    <a:prstClr val="black">
                      <a:alpha val="40000"/>
                    </a:prstClr>
                  </a:outerShdw>
                </a:effectLst>
                <a:latin typeface="Adobe Clean" pitchFamily="34" charset="0"/>
              </a:rPr>
              <a:t>Creative</a:t>
            </a:r>
          </a:p>
          <a:p>
            <a:r>
              <a:rPr lang="en-US" sz="1050" dirty="0" smtClean="0">
                <a:solidFill>
                  <a:srgbClr val="FFFFFF"/>
                </a:solidFill>
                <a:effectLst>
                  <a:outerShdw blurRad="50800" dist="38100" dir="2700000" algn="tl" rotWithShape="0">
                    <a:prstClr val="black">
                      <a:alpha val="40000"/>
                    </a:prstClr>
                  </a:outerShdw>
                </a:effectLst>
                <a:latin typeface="Adobe Clean" pitchFamily="34" charset="0"/>
              </a:rPr>
              <a:t>Suite</a:t>
            </a:r>
            <a:endParaRPr lang="en-US" sz="1050" dirty="0">
              <a:solidFill>
                <a:srgbClr val="FFFFFF"/>
              </a:solidFill>
              <a:effectLst>
                <a:outerShdw blurRad="50800" dist="38100" dir="2700000" algn="tl" rotWithShape="0">
                  <a:prstClr val="black">
                    <a:alpha val="40000"/>
                  </a:prstClr>
                </a:outerShdw>
              </a:effectLst>
              <a:latin typeface="Adobe Clean" pitchFamily="34" charset="0"/>
            </a:endParaRPr>
          </a:p>
        </p:txBody>
      </p:sp>
      <p:sp>
        <p:nvSpPr>
          <p:cNvPr id="84" name="TextBox 83"/>
          <p:cNvSpPr txBox="1"/>
          <p:nvPr/>
        </p:nvSpPr>
        <p:spPr>
          <a:xfrm>
            <a:off x="1343305" y="3362587"/>
            <a:ext cx="618508" cy="408763"/>
          </a:xfrm>
          <a:prstGeom prst="rect">
            <a:avLst/>
          </a:prstGeom>
          <a:noFill/>
        </p:spPr>
        <p:txBody>
          <a:bodyPr wrap="none" rtlCol="0">
            <a:spAutoFit/>
          </a:bodyPr>
          <a:lstStyle/>
          <a:p>
            <a:r>
              <a:rPr lang="en-US" sz="1050" dirty="0" smtClean="0">
                <a:solidFill>
                  <a:srgbClr val="FFFFFF"/>
                </a:solidFill>
                <a:effectLst>
                  <a:outerShdw blurRad="50800" dist="38100" dir="2700000" algn="tl" rotWithShape="0">
                    <a:prstClr val="black">
                      <a:alpha val="40000"/>
                    </a:prstClr>
                  </a:outerShdw>
                </a:effectLst>
                <a:latin typeface="Adobe Clean" pitchFamily="34" charset="0"/>
              </a:rPr>
              <a:t>Flash</a:t>
            </a:r>
          </a:p>
          <a:p>
            <a:r>
              <a:rPr lang="en-US" sz="1050" dirty="0" smtClean="0">
                <a:solidFill>
                  <a:srgbClr val="FFFFFF"/>
                </a:solidFill>
                <a:effectLst>
                  <a:outerShdw blurRad="50800" dist="38100" dir="2700000" algn="tl" rotWithShape="0">
                    <a:prstClr val="black">
                      <a:alpha val="40000"/>
                    </a:prstClr>
                  </a:outerShdw>
                </a:effectLst>
                <a:latin typeface="Adobe Clean" pitchFamily="34" charset="0"/>
              </a:rPr>
              <a:t>Catalyst</a:t>
            </a:r>
            <a:endParaRPr lang="en-US" sz="1050" dirty="0">
              <a:solidFill>
                <a:srgbClr val="FFFFFF"/>
              </a:solidFill>
              <a:effectLst>
                <a:outerShdw blurRad="50800" dist="38100" dir="2700000" algn="tl" rotWithShape="0">
                  <a:prstClr val="black">
                    <a:alpha val="40000"/>
                  </a:prstClr>
                </a:outerShdw>
              </a:effectLst>
              <a:latin typeface="Adobe Clean" pitchFamily="34" charset="0"/>
            </a:endParaRPr>
          </a:p>
        </p:txBody>
      </p:sp>
      <p:sp>
        <p:nvSpPr>
          <p:cNvPr id="85" name="TextBox 84"/>
          <p:cNvSpPr txBox="1"/>
          <p:nvPr/>
        </p:nvSpPr>
        <p:spPr>
          <a:xfrm>
            <a:off x="1351862" y="3918851"/>
            <a:ext cx="572774" cy="408763"/>
          </a:xfrm>
          <a:prstGeom prst="rect">
            <a:avLst/>
          </a:prstGeom>
          <a:noFill/>
        </p:spPr>
        <p:txBody>
          <a:bodyPr wrap="none" rtlCol="0">
            <a:spAutoFit/>
          </a:bodyPr>
          <a:lstStyle/>
          <a:p>
            <a:r>
              <a:rPr lang="en-US" sz="1050" dirty="0" smtClean="0">
                <a:solidFill>
                  <a:srgbClr val="FFFFFF"/>
                </a:solidFill>
                <a:effectLst>
                  <a:outerShdw blurRad="50800" dist="38100" dir="2700000" algn="tl" rotWithShape="0">
                    <a:prstClr val="black">
                      <a:alpha val="40000"/>
                    </a:prstClr>
                  </a:outerShdw>
                </a:effectLst>
                <a:latin typeface="Adobe Clean" pitchFamily="34" charset="0"/>
              </a:rPr>
              <a:t>Flash</a:t>
            </a:r>
          </a:p>
          <a:p>
            <a:r>
              <a:rPr lang="en-US" sz="1050" dirty="0" smtClean="0">
                <a:solidFill>
                  <a:srgbClr val="FFFFFF"/>
                </a:solidFill>
                <a:effectLst>
                  <a:outerShdw blurRad="50800" dist="38100" dir="2700000" algn="tl" rotWithShape="0">
                    <a:prstClr val="black">
                      <a:alpha val="40000"/>
                    </a:prstClr>
                  </a:outerShdw>
                </a:effectLst>
                <a:latin typeface="Adobe Clean" pitchFamily="34" charset="0"/>
              </a:rPr>
              <a:t>Builder</a:t>
            </a:r>
            <a:endParaRPr lang="en-US" sz="1050" dirty="0">
              <a:solidFill>
                <a:srgbClr val="FFFFFF"/>
              </a:solidFill>
              <a:effectLst>
                <a:outerShdw blurRad="50800" dist="38100" dir="2700000" algn="tl" rotWithShape="0">
                  <a:prstClr val="black">
                    <a:alpha val="40000"/>
                  </a:prstClr>
                </a:outerShdw>
              </a:effectLst>
              <a:latin typeface="Adobe Clean" pitchFamily="34" charset="0"/>
            </a:endParaRPr>
          </a:p>
        </p:txBody>
      </p:sp>
      <p:sp>
        <p:nvSpPr>
          <p:cNvPr id="86" name="TextBox 85"/>
          <p:cNvSpPr txBox="1"/>
          <p:nvPr/>
        </p:nvSpPr>
        <p:spPr>
          <a:xfrm>
            <a:off x="1347762" y="4411097"/>
            <a:ext cx="826675" cy="408763"/>
          </a:xfrm>
          <a:prstGeom prst="rect">
            <a:avLst/>
          </a:prstGeom>
          <a:noFill/>
        </p:spPr>
        <p:txBody>
          <a:bodyPr wrap="none" rtlCol="0">
            <a:spAutoFit/>
          </a:bodyPr>
          <a:lstStyle/>
          <a:p>
            <a:r>
              <a:rPr lang="en-US" sz="1050" dirty="0" err="1" smtClean="0">
                <a:solidFill>
                  <a:srgbClr val="FFFFFF"/>
                </a:solidFill>
                <a:effectLst>
                  <a:outerShdw blurRad="50800" dist="38100" dir="2700000" algn="tl" rotWithShape="0">
                    <a:prstClr val="black">
                      <a:alpha val="40000"/>
                    </a:prstClr>
                  </a:outerShdw>
                </a:effectLst>
                <a:latin typeface="Adobe Clean" pitchFamily="34" charset="0"/>
              </a:rPr>
              <a:t>LiveCycle</a:t>
            </a:r>
            <a:endParaRPr lang="en-US" sz="1050" dirty="0" smtClean="0">
              <a:solidFill>
                <a:srgbClr val="FFFFFF"/>
              </a:solidFill>
              <a:effectLst>
                <a:outerShdw blurRad="50800" dist="38100" dir="2700000" algn="tl" rotWithShape="0">
                  <a:prstClr val="black">
                    <a:alpha val="40000"/>
                  </a:prstClr>
                </a:outerShdw>
              </a:effectLst>
              <a:latin typeface="Adobe Clean" pitchFamily="34" charset="0"/>
            </a:endParaRPr>
          </a:p>
          <a:p>
            <a:r>
              <a:rPr lang="en-US" sz="1050" dirty="0" smtClean="0">
                <a:solidFill>
                  <a:srgbClr val="FFFFFF"/>
                </a:solidFill>
                <a:effectLst>
                  <a:outerShdw blurRad="50800" dist="38100" dir="2700000" algn="tl" rotWithShape="0">
                    <a:prstClr val="black">
                      <a:alpha val="40000"/>
                    </a:prstClr>
                  </a:outerShdw>
                </a:effectLst>
                <a:latin typeface="Adobe Clean" pitchFamily="34" charset="0"/>
              </a:rPr>
              <a:t>Workbench</a:t>
            </a:r>
            <a:endParaRPr lang="en-US" sz="1050" dirty="0">
              <a:solidFill>
                <a:srgbClr val="FFFFFF"/>
              </a:solidFill>
              <a:effectLst>
                <a:outerShdw blurRad="50800" dist="38100" dir="2700000" algn="tl" rotWithShape="0">
                  <a:prstClr val="black">
                    <a:alpha val="40000"/>
                  </a:prstClr>
                </a:outerShdw>
              </a:effectLst>
              <a:latin typeface="Adobe Clean" pitchFamily="34" charset="0"/>
            </a:endParaRPr>
          </a:p>
        </p:txBody>
      </p:sp>
      <p:sp>
        <p:nvSpPr>
          <p:cNvPr id="87" name="Rounded Rectangle 86"/>
          <p:cNvSpPr/>
          <p:nvPr/>
        </p:nvSpPr>
        <p:spPr>
          <a:xfrm>
            <a:off x="7331103" y="2397368"/>
            <a:ext cx="997553" cy="2608337"/>
          </a:xfrm>
          <a:prstGeom prst="roundRect">
            <a:avLst>
              <a:gd name="adj" fmla="val 3092"/>
            </a:avLst>
          </a:prstGeom>
          <a:gradFill rotWithShape="1">
            <a:gsLst>
              <a:gs pos="0">
                <a:srgbClr val="7999A4"/>
              </a:gs>
              <a:gs pos="100000">
                <a:srgbClr val="394D56"/>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defTabSz="457200"/>
            <a:endParaRPr lang="en-US" sz="1100" dirty="0" smtClean="0">
              <a:latin typeface="Adobe Clean" pitchFamily="34" charset="0"/>
              <a:sym typeface="Gill Sans" charset="0"/>
            </a:endParaRPr>
          </a:p>
        </p:txBody>
      </p:sp>
      <p:sp>
        <p:nvSpPr>
          <p:cNvPr id="88" name="TextBox 87"/>
          <p:cNvSpPr txBox="1"/>
          <p:nvPr/>
        </p:nvSpPr>
        <p:spPr>
          <a:xfrm>
            <a:off x="7263619" y="2464008"/>
            <a:ext cx="1120821" cy="523220"/>
          </a:xfrm>
          <a:prstGeom prst="rect">
            <a:avLst/>
          </a:prstGeom>
          <a:noFill/>
        </p:spPr>
        <p:txBody>
          <a:bodyPr wrap="none" rtlCol="0">
            <a:spAutoFit/>
          </a:bodyPr>
          <a:lstStyle/>
          <a:p>
            <a:pPr algn="ctr"/>
            <a:r>
              <a:rPr lang="en-US" sz="1400" dirty="0" smtClean="0">
                <a:solidFill>
                  <a:srgbClr val="FFFFFF"/>
                </a:solidFill>
                <a:effectLst>
                  <a:outerShdw blurRad="50800" dist="38100" dir="2700000" algn="tl" rotWithShape="0">
                    <a:prstClr val="black">
                      <a:alpha val="40000"/>
                    </a:prstClr>
                  </a:outerShdw>
                </a:effectLst>
                <a:latin typeface="Adobe Clean" pitchFamily="34" charset="0"/>
                <a:cs typeface="Adobe Clean"/>
              </a:rPr>
              <a:t>Solution</a:t>
            </a:r>
          </a:p>
          <a:p>
            <a:pPr algn="ctr"/>
            <a:r>
              <a:rPr lang="en-US" sz="1400" dirty="0" smtClean="0">
                <a:solidFill>
                  <a:srgbClr val="FFFFFF"/>
                </a:solidFill>
                <a:effectLst>
                  <a:outerShdw blurRad="50800" dist="38100" dir="2700000" algn="tl" rotWithShape="0">
                    <a:prstClr val="black">
                      <a:alpha val="40000"/>
                    </a:prstClr>
                  </a:outerShdw>
                </a:effectLst>
                <a:latin typeface="Adobe Clean" pitchFamily="34" charset="0"/>
                <a:cs typeface="Adobe Clean"/>
              </a:rPr>
              <a:t>Accelerators</a:t>
            </a:r>
            <a:endParaRPr lang="en-US" sz="1400" dirty="0">
              <a:solidFill>
                <a:srgbClr val="FFFFFF"/>
              </a:solidFill>
              <a:effectLst>
                <a:outerShdw blurRad="50800" dist="38100" dir="2700000" algn="tl" rotWithShape="0">
                  <a:prstClr val="black">
                    <a:alpha val="40000"/>
                  </a:prstClr>
                </a:outerShdw>
              </a:effectLst>
              <a:latin typeface="Adobe Clean" pitchFamily="34" charset="0"/>
              <a:cs typeface="Adobe Clean"/>
            </a:endParaRPr>
          </a:p>
        </p:txBody>
      </p:sp>
      <p:sp>
        <p:nvSpPr>
          <p:cNvPr id="89" name="Rounded Rectangle 88"/>
          <p:cNvSpPr>
            <a:spLocks noChangeAspect="1"/>
          </p:cNvSpPr>
          <p:nvPr/>
        </p:nvSpPr>
        <p:spPr>
          <a:xfrm>
            <a:off x="7386762" y="3832860"/>
            <a:ext cx="896812" cy="524832"/>
          </a:xfrm>
          <a:prstGeom prst="roundRect">
            <a:avLst>
              <a:gd name="adj" fmla="val 9065"/>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a:r>
              <a:rPr lang="en-US" sz="1100" dirty="0" smtClean="0">
                <a:solidFill>
                  <a:srgbClr val="000000"/>
                </a:solidFill>
                <a:latin typeface="Adobe Clean" pitchFamily="34" charset="0"/>
                <a:sym typeface="Gill Sans" charset="0"/>
              </a:rPr>
              <a:t>Solution templates</a:t>
            </a:r>
            <a:endParaRPr lang="en-US" sz="1100" dirty="0">
              <a:solidFill>
                <a:srgbClr val="000000"/>
              </a:solidFill>
              <a:latin typeface="Adobe Clean" pitchFamily="34" charset="0"/>
              <a:sym typeface="Gill Sans" charset="0"/>
            </a:endParaRPr>
          </a:p>
        </p:txBody>
      </p:sp>
      <p:sp>
        <p:nvSpPr>
          <p:cNvPr id="90" name="Rounded Rectangle 89"/>
          <p:cNvSpPr>
            <a:spLocks noChangeAspect="1"/>
          </p:cNvSpPr>
          <p:nvPr/>
        </p:nvSpPr>
        <p:spPr>
          <a:xfrm>
            <a:off x="7386762" y="3244853"/>
            <a:ext cx="896812" cy="524832"/>
          </a:xfrm>
          <a:prstGeom prst="roundRect">
            <a:avLst>
              <a:gd name="adj" fmla="val 9296"/>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a:r>
              <a:rPr lang="en-US" sz="1100" dirty="0" smtClean="0">
                <a:solidFill>
                  <a:srgbClr val="000000"/>
                </a:solidFill>
                <a:latin typeface="Adobe Clean" pitchFamily="34" charset="0"/>
                <a:sym typeface="Gill Sans" charset="0"/>
              </a:rPr>
              <a:t>Solution Guides</a:t>
            </a:r>
            <a:endParaRPr lang="en-US" sz="1100" dirty="0">
              <a:solidFill>
                <a:srgbClr val="000000"/>
              </a:solidFill>
              <a:latin typeface="Adobe Clean" pitchFamily="34" charset="0"/>
              <a:sym typeface="Gill Sans" charset="0"/>
            </a:endParaRPr>
          </a:p>
        </p:txBody>
      </p:sp>
      <p:sp>
        <p:nvSpPr>
          <p:cNvPr id="91" name="Rounded Rectangle 90"/>
          <p:cNvSpPr/>
          <p:nvPr/>
        </p:nvSpPr>
        <p:spPr>
          <a:xfrm>
            <a:off x="2266188" y="3506528"/>
            <a:ext cx="4953596" cy="359592"/>
          </a:xfrm>
          <a:prstGeom prst="roundRect">
            <a:avLst>
              <a:gd name="adj" fmla="val 7658"/>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defTabSz="457200"/>
            <a:r>
              <a:rPr lang="en-US" sz="1100" dirty="0" smtClean="0">
                <a:solidFill>
                  <a:srgbClr val="000000"/>
                </a:solidFill>
                <a:latin typeface="Adobe Clean" pitchFamily="34" charset="0"/>
                <a:sym typeface="Gill Sans" charset="0"/>
              </a:rPr>
              <a:t>Process Management</a:t>
            </a:r>
          </a:p>
        </p:txBody>
      </p:sp>
      <p:sp>
        <p:nvSpPr>
          <p:cNvPr id="92" name="Rounded Rectangle 91"/>
          <p:cNvSpPr>
            <a:spLocks noChangeAspect="1"/>
          </p:cNvSpPr>
          <p:nvPr/>
        </p:nvSpPr>
        <p:spPr>
          <a:xfrm>
            <a:off x="7386762" y="4428168"/>
            <a:ext cx="896812" cy="524832"/>
          </a:xfrm>
          <a:prstGeom prst="roundRect">
            <a:avLst>
              <a:gd name="adj" fmla="val 8139"/>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a:r>
              <a:rPr lang="en-US" sz="1100" dirty="0" smtClean="0">
                <a:solidFill>
                  <a:srgbClr val="000000"/>
                </a:solidFill>
                <a:latin typeface="Adobe Clean" pitchFamily="34" charset="0"/>
                <a:sym typeface="Gill Sans" charset="0"/>
              </a:rPr>
              <a:t>Building blocks</a:t>
            </a:r>
            <a:endParaRPr lang="en-US" sz="1100" dirty="0">
              <a:solidFill>
                <a:srgbClr val="000000"/>
              </a:solidFill>
              <a:latin typeface="Adobe Clean" pitchFamily="34" charset="0"/>
              <a:sym typeface="Gill Sans" charset="0"/>
            </a:endParaRPr>
          </a:p>
        </p:txBody>
      </p:sp>
      <p:pic>
        <p:nvPicPr>
          <p:cNvPr id="93" name="Picture 8" descr="C:\Documents and Settings\apacanza\Desktop\iStock_000006292669XSmall.jpg"/>
          <p:cNvPicPr>
            <a:picLocks noChangeAspect="1" noChangeArrowheads="1"/>
          </p:cNvPicPr>
          <p:nvPr/>
        </p:nvPicPr>
        <p:blipFill>
          <a:blip r:embed="rId7" cstate="print"/>
          <a:srcRect t="3302" b="27830"/>
          <a:stretch>
            <a:fillRect/>
          </a:stretch>
        </p:blipFill>
        <p:spPr bwMode="auto">
          <a:xfrm>
            <a:off x="7383777" y="-1003896"/>
            <a:ext cx="372913" cy="384772"/>
          </a:xfrm>
          <a:prstGeom prst="rect">
            <a:avLst/>
          </a:prstGeom>
          <a:noFill/>
          <a:effectLst>
            <a:outerShdw blurRad="50800" dist="38100" dir="2700000" algn="tl" rotWithShape="0">
              <a:prstClr val="black">
                <a:alpha val="40000"/>
              </a:prstClr>
            </a:outerShdw>
          </a:effectLst>
        </p:spPr>
      </p:pic>
      <p:pic>
        <p:nvPicPr>
          <p:cNvPr id="94" name="Picture 9" descr="C:\Documents and Settings\apacanza\Desktop\iStock_000003386071XSmall.jpg"/>
          <p:cNvPicPr>
            <a:picLocks noChangeAspect="1" noChangeArrowheads="1"/>
          </p:cNvPicPr>
          <p:nvPr/>
        </p:nvPicPr>
        <p:blipFill>
          <a:blip r:embed="rId8" cstate="print"/>
          <a:srcRect r="35882"/>
          <a:stretch>
            <a:fillRect/>
          </a:stretch>
        </p:blipFill>
        <p:spPr bwMode="auto">
          <a:xfrm>
            <a:off x="4001192" y="-1010245"/>
            <a:ext cx="362834" cy="395764"/>
          </a:xfrm>
          <a:prstGeom prst="rect">
            <a:avLst/>
          </a:prstGeom>
          <a:noFill/>
          <a:effectLst>
            <a:outerShdw blurRad="50800" dist="38100" dir="2700000" algn="tl" rotWithShape="0">
              <a:prstClr val="black">
                <a:alpha val="40000"/>
              </a:prstClr>
            </a:outerShdw>
          </a:effectLst>
        </p:spPr>
      </p:pic>
      <p:pic>
        <p:nvPicPr>
          <p:cNvPr id="95" name="Picture 10" descr="C:\Documents and Settings\apacanza\Desktop\iStock_000005318192XSmall.jpg"/>
          <p:cNvPicPr>
            <a:picLocks noChangeAspect="1" noChangeArrowheads="1"/>
          </p:cNvPicPr>
          <p:nvPr/>
        </p:nvPicPr>
        <p:blipFill>
          <a:blip r:embed="rId9" cstate="print"/>
          <a:srcRect l="28235" r="21765" b="21631"/>
          <a:stretch>
            <a:fillRect/>
          </a:stretch>
        </p:blipFill>
        <p:spPr bwMode="auto">
          <a:xfrm>
            <a:off x="3341370" y="-1011267"/>
            <a:ext cx="362834" cy="391484"/>
          </a:xfrm>
          <a:prstGeom prst="rect">
            <a:avLst/>
          </a:prstGeom>
          <a:noFill/>
          <a:effectLst>
            <a:outerShdw blurRad="50800" dist="38100" dir="2700000" algn="tl" rotWithShape="0">
              <a:prstClr val="black">
                <a:alpha val="40000"/>
              </a:prstClr>
            </a:outerShdw>
          </a:effectLst>
        </p:spPr>
      </p:pic>
      <p:pic>
        <p:nvPicPr>
          <p:cNvPr id="96" name="Picture 11" descr="C:\Documents and Settings\apacanza\Desktop\iStock_000005137582XSmall.jpg"/>
          <p:cNvPicPr>
            <a:picLocks noChangeAspect="1" noChangeArrowheads="1"/>
          </p:cNvPicPr>
          <p:nvPr/>
        </p:nvPicPr>
        <p:blipFill>
          <a:blip r:embed="rId10" cstate="print"/>
          <a:srcRect l="23529" r="12941"/>
          <a:stretch>
            <a:fillRect/>
          </a:stretch>
        </p:blipFill>
        <p:spPr bwMode="auto">
          <a:xfrm>
            <a:off x="6023754" y="-1011271"/>
            <a:ext cx="391631" cy="391487"/>
          </a:xfrm>
          <a:prstGeom prst="rect">
            <a:avLst/>
          </a:prstGeom>
          <a:noFill/>
          <a:effectLst>
            <a:outerShdw blurRad="50800" dist="38100" dir="2700000" algn="tl" rotWithShape="0">
              <a:prstClr val="black">
                <a:alpha val="40000"/>
              </a:prstClr>
            </a:outerShdw>
          </a:effectLst>
        </p:spPr>
      </p:pic>
      <p:pic>
        <p:nvPicPr>
          <p:cNvPr id="97" name="Picture 12" descr="C:\Documents and Settings\apacanza\Desktop\iStock_000003644536XSmall.jpg"/>
          <p:cNvPicPr>
            <a:picLocks noChangeAspect="1" noChangeArrowheads="1"/>
          </p:cNvPicPr>
          <p:nvPr/>
        </p:nvPicPr>
        <p:blipFill>
          <a:blip r:embed="rId11" cstate="print"/>
          <a:srcRect l="31647"/>
          <a:stretch>
            <a:fillRect/>
          </a:stretch>
        </p:blipFill>
        <p:spPr bwMode="auto">
          <a:xfrm>
            <a:off x="6715204" y="-1013166"/>
            <a:ext cx="370803" cy="393211"/>
          </a:xfrm>
          <a:prstGeom prst="rect">
            <a:avLst/>
          </a:prstGeom>
          <a:noFill/>
          <a:effectLst>
            <a:outerShdw blurRad="50800" dist="38100" dir="2700000" algn="tl" rotWithShape="0">
              <a:prstClr val="black">
                <a:alpha val="40000"/>
              </a:prstClr>
            </a:outerShdw>
          </a:effectLst>
        </p:spPr>
      </p:pic>
      <p:pic>
        <p:nvPicPr>
          <p:cNvPr id="98" name="Picture 13" descr="C:\Documents and Settings\apacanza\Desktop\iStock_000003504163XSmall.jpg"/>
          <p:cNvPicPr>
            <a:picLocks noChangeAspect="1" noChangeArrowheads="1"/>
          </p:cNvPicPr>
          <p:nvPr/>
        </p:nvPicPr>
        <p:blipFill>
          <a:blip r:embed="rId12" cstate="print"/>
          <a:srcRect l="34000"/>
          <a:stretch>
            <a:fillRect/>
          </a:stretch>
        </p:blipFill>
        <p:spPr bwMode="auto">
          <a:xfrm>
            <a:off x="5344030" y="-1004842"/>
            <a:ext cx="380955" cy="404730"/>
          </a:xfrm>
          <a:prstGeom prst="rect">
            <a:avLst/>
          </a:prstGeom>
          <a:noFill/>
          <a:effectLst>
            <a:outerShdw blurRad="50800" dist="38100" dir="2700000" algn="tl" rotWithShape="0">
              <a:prstClr val="black">
                <a:alpha val="40000"/>
              </a:prstClr>
            </a:outerShdw>
          </a:effectLst>
        </p:spPr>
      </p:pic>
      <p:sp>
        <p:nvSpPr>
          <p:cNvPr id="99" name="AutoShape 12"/>
          <p:cNvSpPr>
            <a:spLocks noChangeArrowheads="1"/>
          </p:cNvSpPr>
          <p:nvPr/>
        </p:nvSpPr>
        <p:spPr bwMode="auto">
          <a:xfrm>
            <a:off x="2217231" y="4437888"/>
            <a:ext cx="5066164" cy="581787"/>
          </a:xfrm>
          <a:prstGeom prst="roundRect">
            <a:avLst>
              <a:gd name="adj" fmla="val 6037"/>
            </a:avLst>
          </a:prstGeom>
          <a:gradFill rotWithShape="1">
            <a:gsLst>
              <a:gs pos="0">
                <a:srgbClr val="7999A4"/>
              </a:gs>
              <a:gs pos="100000">
                <a:srgbClr val="394D56"/>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defTabSz="457200"/>
            <a:endParaRPr lang="en-US" sz="1100">
              <a:latin typeface="Adobe Clean" pitchFamily="34" charset="0"/>
              <a:sym typeface="Gill Sans" charset="0"/>
            </a:endParaRPr>
          </a:p>
        </p:txBody>
      </p:sp>
      <p:pic>
        <p:nvPicPr>
          <p:cNvPr id="100" name="Picture 14" descr="C:\Documents and Settings\apacanza\Desktop\iStock_000000915346XSmall.jpg"/>
          <p:cNvPicPr>
            <a:picLocks noChangeAspect="1" noChangeArrowheads="1"/>
          </p:cNvPicPr>
          <p:nvPr/>
        </p:nvPicPr>
        <p:blipFill>
          <a:blip r:embed="rId13" cstate="print"/>
          <a:srcRect t="30699" b="4685"/>
          <a:stretch>
            <a:fillRect/>
          </a:stretch>
        </p:blipFill>
        <p:spPr bwMode="auto">
          <a:xfrm>
            <a:off x="4661014" y="-1012786"/>
            <a:ext cx="383951" cy="392866"/>
          </a:xfrm>
          <a:prstGeom prst="rect">
            <a:avLst/>
          </a:prstGeom>
          <a:noFill/>
          <a:effectLst>
            <a:outerShdw blurRad="50800" dist="38100" dir="2700000" algn="tl" rotWithShape="0">
              <a:prstClr val="black">
                <a:alpha val="40000"/>
              </a:prstClr>
            </a:outerShdw>
          </a:effectLst>
        </p:spPr>
      </p:pic>
      <p:sp>
        <p:nvSpPr>
          <p:cNvPr id="101" name="Rounded Rectangle 100"/>
          <p:cNvSpPr/>
          <p:nvPr/>
        </p:nvSpPr>
        <p:spPr>
          <a:xfrm>
            <a:off x="2263140" y="4500603"/>
            <a:ext cx="4962270" cy="453921"/>
          </a:xfrm>
          <a:prstGeom prst="roundRect">
            <a:avLst>
              <a:gd name="adj" fmla="val 7658"/>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defTabSz="457200"/>
            <a:r>
              <a:rPr lang="en-US" sz="1100" dirty="0" smtClean="0">
                <a:solidFill>
                  <a:srgbClr val="000000"/>
                </a:solidFill>
                <a:latin typeface="Adobe Clean" pitchFamily="34" charset="0"/>
                <a:sym typeface="Gill Sans" charset="0"/>
              </a:rPr>
              <a:t>Foundation</a:t>
            </a:r>
          </a:p>
        </p:txBody>
      </p:sp>
      <p:sp>
        <p:nvSpPr>
          <p:cNvPr id="102" name="Rounded Rectangle 101"/>
          <p:cNvSpPr/>
          <p:nvPr/>
        </p:nvSpPr>
        <p:spPr>
          <a:xfrm>
            <a:off x="2266188" y="3940307"/>
            <a:ext cx="4953596" cy="386330"/>
          </a:xfrm>
          <a:prstGeom prst="roundRect">
            <a:avLst>
              <a:gd name="adj" fmla="val 7658"/>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defTabSz="457200"/>
            <a:r>
              <a:rPr lang="en-US" sz="1100" dirty="0" smtClean="0">
                <a:solidFill>
                  <a:srgbClr val="000000"/>
                </a:solidFill>
                <a:latin typeface="Adobe Clean" pitchFamily="34" charset="0"/>
                <a:sym typeface="Gill Sans" charset="0"/>
              </a:rPr>
              <a:t>Content Services</a:t>
            </a:r>
          </a:p>
        </p:txBody>
      </p:sp>
      <p:grpSp>
        <p:nvGrpSpPr>
          <p:cNvPr id="3" name="Group 114"/>
          <p:cNvGrpSpPr/>
          <p:nvPr/>
        </p:nvGrpSpPr>
        <p:grpSpPr>
          <a:xfrm>
            <a:off x="3054350" y="1257299"/>
            <a:ext cx="5092700" cy="396875"/>
            <a:chOff x="3054350" y="1187776"/>
            <a:chExt cx="5092700" cy="437823"/>
          </a:xfrm>
        </p:grpSpPr>
        <p:sp>
          <p:nvSpPr>
            <p:cNvPr id="104" name="Rounded Rectangle 103"/>
            <p:cNvSpPr/>
            <p:nvPr/>
          </p:nvSpPr>
          <p:spPr>
            <a:xfrm>
              <a:off x="3054350" y="1187776"/>
              <a:ext cx="673100" cy="437823"/>
            </a:xfrm>
            <a:prstGeom prst="roundRect">
              <a:avLst>
                <a:gd name="adj" fmla="val 9310"/>
              </a:avLst>
            </a:prstGeom>
            <a:gradFill rotWithShape="1">
              <a:gsLst>
                <a:gs pos="0">
                  <a:srgbClr val="C0C0C0"/>
                </a:gs>
                <a:gs pos="100000">
                  <a:srgbClr val="C0C0C0">
                    <a:gamma/>
                    <a:shade val="76078"/>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a:r>
                <a:rPr lang="en-US" sz="1200" dirty="0" smtClean="0">
                  <a:latin typeface="Adobe Clean" pitchFamily="34" charset="0"/>
                  <a:sym typeface="Gill Sans" charset="0"/>
                </a:rPr>
                <a:t>Online</a:t>
              </a:r>
            </a:p>
          </p:txBody>
        </p:sp>
        <p:sp>
          <p:nvSpPr>
            <p:cNvPr id="105" name="Rounded Rectangle 104"/>
            <p:cNvSpPr/>
            <p:nvPr/>
          </p:nvSpPr>
          <p:spPr>
            <a:xfrm>
              <a:off x="3790950" y="1187776"/>
              <a:ext cx="673100" cy="437823"/>
            </a:xfrm>
            <a:prstGeom prst="roundRect">
              <a:avLst>
                <a:gd name="adj" fmla="val 9310"/>
              </a:avLst>
            </a:prstGeom>
            <a:gradFill rotWithShape="1">
              <a:gsLst>
                <a:gs pos="0">
                  <a:srgbClr val="C0C0C0"/>
                </a:gs>
                <a:gs pos="100000">
                  <a:srgbClr val="C0C0C0">
                    <a:gamma/>
                    <a:shade val="76078"/>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a:r>
                <a:rPr lang="en-US" sz="1200" dirty="0" smtClean="0">
                  <a:latin typeface="Adobe Clean" pitchFamily="34" charset="0"/>
                  <a:sym typeface="Gill Sans" charset="0"/>
                </a:rPr>
                <a:t>Call</a:t>
              </a:r>
              <a:br>
                <a:rPr lang="en-US" sz="1200" dirty="0" smtClean="0">
                  <a:latin typeface="Adobe Clean" pitchFamily="34" charset="0"/>
                  <a:sym typeface="Gill Sans" charset="0"/>
                </a:rPr>
              </a:br>
              <a:r>
                <a:rPr lang="en-US" sz="1200" dirty="0" smtClean="0">
                  <a:latin typeface="Adobe Clean" pitchFamily="34" charset="0"/>
                  <a:sym typeface="Gill Sans" charset="0"/>
                </a:rPr>
                <a:t>Center</a:t>
              </a:r>
            </a:p>
          </p:txBody>
        </p:sp>
        <p:sp>
          <p:nvSpPr>
            <p:cNvPr id="106" name="Rounded Rectangle 105"/>
            <p:cNvSpPr/>
            <p:nvPr/>
          </p:nvSpPr>
          <p:spPr>
            <a:xfrm>
              <a:off x="4527550" y="1187776"/>
              <a:ext cx="673100" cy="437823"/>
            </a:xfrm>
            <a:prstGeom prst="roundRect">
              <a:avLst>
                <a:gd name="adj" fmla="val 9310"/>
              </a:avLst>
            </a:prstGeom>
            <a:gradFill rotWithShape="1">
              <a:gsLst>
                <a:gs pos="0">
                  <a:srgbClr val="C0C0C0"/>
                </a:gs>
                <a:gs pos="100000">
                  <a:srgbClr val="C0C0C0">
                    <a:gamma/>
                    <a:shade val="76078"/>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a:r>
                <a:rPr lang="en-US" sz="1200" dirty="0" smtClean="0">
                  <a:latin typeface="Adobe Clean" pitchFamily="34" charset="0"/>
                  <a:sym typeface="Gill Sans" charset="0"/>
                </a:rPr>
                <a:t>Branch</a:t>
              </a:r>
            </a:p>
          </p:txBody>
        </p:sp>
        <p:sp>
          <p:nvSpPr>
            <p:cNvPr id="107" name="Rounded Rectangle 106"/>
            <p:cNvSpPr/>
            <p:nvPr/>
          </p:nvSpPr>
          <p:spPr>
            <a:xfrm>
              <a:off x="5264150" y="1187776"/>
              <a:ext cx="673100" cy="437823"/>
            </a:xfrm>
            <a:prstGeom prst="roundRect">
              <a:avLst>
                <a:gd name="adj" fmla="val 9310"/>
              </a:avLst>
            </a:prstGeom>
            <a:gradFill rotWithShape="1">
              <a:gsLst>
                <a:gs pos="0">
                  <a:srgbClr val="C0C0C0"/>
                </a:gs>
                <a:gs pos="100000">
                  <a:srgbClr val="C0C0C0">
                    <a:gamma/>
                    <a:shade val="76078"/>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a:r>
                <a:rPr lang="en-US" sz="1200" dirty="0" smtClean="0">
                  <a:latin typeface="Adobe Clean" pitchFamily="34" charset="0"/>
                  <a:sym typeface="Gill Sans" charset="0"/>
                </a:rPr>
                <a:t>Agent/ Field</a:t>
              </a:r>
            </a:p>
          </p:txBody>
        </p:sp>
        <p:sp>
          <p:nvSpPr>
            <p:cNvPr id="108" name="Rounded Rectangle 107"/>
            <p:cNvSpPr/>
            <p:nvPr/>
          </p:nvSpPr>
          <p:spPr>
            <a:xfrm>
              <a:off x="6000750" y="1187776"/>
              <a:ext cx="673100" cy="437823"/>
            </a:xfrm>
            <a:prstGeom prst="roundRect">
              <a:avLst>
                <a:gd name="adj" fmla="val 9310"/>
              </a:avLst>
            </a:prstGeom>
            <a:gradFill rotWithShape="1">
              <a:gsLst>
                <a:gs pos="0">
                  <a:srgbClr val="C0C0C0"/>
                </a:gs>
                <a:gs pos="100000">
                  <a:srgbClr val="C0C0C0">
                    <a:gamma/>
                    <a:shade val="76078"/>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a:r>
                <a:rPr lang="en-US" sz="1200" dirty="0" smtClean="0">
                  <a:latin typeface="Adobe Clean" pitchFamily="34" charset="0"/>
                  <a:sym typeface="Gill Sans" charset="0"/>
                </a:rPr>
                <a:t>Mail &amp;</a:t>
              </a:r>
              <a:br>
                <a:rPr lang="en-US" sz="1200" dirty="0" smtClean="0">
                  <a:latin typeface="Adobe Clean" pitchFamily="34" charset="0"/>
                  <a:sym typeface="Gill Sans" charset="0"/>
                </a:rPr>
              </a:br>
              <a:r>
                <a:rPr lang="en-US" sz="1200" dirty="0" smtClean="0">
                  <a:latin typeface="Adobe Clean" pitchFamily="34" charset="0"/>
                  <a:sym typeface="Gill Sans" charset="0"/>
                </a:rPr>
                <a:t>Fax</a:t>
              </a:r>
            </a:p>
          </p:txBody>
        </p:sp>
        <p:sp>
          <p:nvSpPr>
            <p:cNvPr id="109" name="Rounded Rectangle 108"/>
            <p:cNvSpPr/>
            <p:nvPr/>
          </p:nvSpPr>
          <p:spPr>
            <a:xfrm>
              <a:off x="6737350" y="1187776"/>
              <a:ext cx="673100" cy="437823"/>
            </a:xfrm>
            <a:prstGeom prst="roundRect">
              <a:avLst>
                <a:gd name="adj" fmla="val 9310"/>
              </a:avLst>
            </a:prstGeom>
            <a:gradFill rotWithShape="1">
              <a:gsLst>
                <a:gs pos="0">
                  <a:srgbClr val="C0C0C0"/>
                </a:gs>
                <a:gs pos="100000">
                  <a:srgbClr val="C0C0C0">
                    <a:gamma/>
                    <a:shade val="76078"/>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a:r>
                <a:rPr lang="en-US" sz="1200" dirty="0" smtClean="0">
                  <a:latin typeface="Adobe Clean" pitchFamily="34" charset="0"/>
                  <a:sym typeface="Gill Sans" charset="0"/>
                </a:rPr>
                <a:t>Email</a:t>
              </a:r>
            </a:p>
          </p:txBody>
        </p:sp>
        <p:sp>
          <p:nvSpPr>
            <p:cNvPr id="110" name="Rounded Rectangle 109"/>
            <p:cNvSpPr/>
            <p:nvPr/>
          </p:nvSpPr>
          <p:spPr>
            <a:xfrm>
              <a:off x="7473950" y="1187776"/>
              <a:ext cx="673100" cy="437823"/>
            </a:xfrm>
            <a:prstGeom prst="roundRect">
              <a:avLst>
                <a:gd name="adj" fmla="val 9310"/>
              </a:avLst>
            </a:prstGeom>
            <a:gradFill rotWithShape="1">
              <a:gsLst>
                <a:gs pos="0">
                  <a:srgbClr val="C0C0C0"/>
                </a:gs>
                <a:gs pos="100000">
                  <a:srgbClr val="C0C0C0">
                    <a:gamma/>
                    <a:shade val="76078"/>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a:r>
                <a:rPr lang="en-US" sz="1200" dirty="0" smtClean="0">
                  <a:latin typeface="Adobe Clean" pitchFamily="34" charset="0"/>
                  <a:sym typeface="Gill Sans" charset="0"/>
                </a:rPr>
                <a:t>Mobile</a:t>
              </a:r>
            </a:p>
          </p:txBody>
        </p:sp>
      </p:grpSp>
      <p:sp>
        <p:nvSpPr>
          <p:cNvPr id="111" name="TextBox 110"/>
          <p:cNvSpPr txBox="1"/>
          <p:nvPr/>
        </p:nvSpPr>
        <p:spPr>
          <a:xfrm>
            <a:off x="3778434" y="2391920"/>
            <a:ext cx="1570495" cy="307777"/>
          </a:xfrm>
          <a:prstGeom prst="rect">
            <a:avLst/>
          </a:prstGeom>
          <a:noFill/>
        </p:spPr>
        <p:txBody>
          <a:bodyPr wrap="none" rtlCol="0">
            <a:spAutoFit/>
          </a:bodyPr>
          <a:lstStyle/>
          <a:p>
            <a:r>
              <a:rPr lang="en-US" sz="1400" dirty="0" err="1" smtClean="0">
                <a:solidFill>
                  <a:srgbClr val="FFFFFF"/>
                </a:solidFill>
                <a:effectLst>
                  <a:outerShdw blurRad="50800" dist="38100" dir="2700000" algn="tl" rotWithShape="0">
                    <a:prstClr val="black">
                      <a:alpha val="40000"/>
                    </a:prstClr>
                  </a:outerShdw>
                </a:effectLst>
                <a:latin typeface="Adobe Clean" pitchFamily="34" charset="0"/>
                <a:cs typeface="Adobe Clean"/>
              </a:rPr>
              <a:t>LiveCycle</a:t>
            </a:r>
            <a:r>
              <a:rPr lang="en-US" sz="1400" dirty="0" smtClean="0">
                <a:solidFill>
                  <a:srgbClr val="FFFFFF"/>
                </a:solidFill>
                <a:effectLst>
                  <a:outerShdw blurRad="50800" dist="38100" dir="2700000" algn="tl" rotWithShape="0">
                    <a:prstClr val="black">
                      <a:alpha val="40000"/>
                    </a:prstClr>
                  </a:outerShdw>
                </a:effectLst>
                <a:latin typeface="Adobe Clean" pitchFamily="34" charset="0"/>
                <a:cs typeface="Adobe Clean"/>
              </a:rPr>
              <a:t> Services</a:t>
            </a:r>
            <a:endParaRPr lang="en-US" sz="1400" dirty="0">
              <a:solidFill>
                <a:srgbClr val="FFFFFF"/>
              </a:solidFill>
              <a:effectLst>
                <a:outerShdw blurRad="50800" dist="38100" dir="2700000" algn="tl" rotWithShape="0">
                  <a:prstClr val="black">
                    <a:alpha val="40000"/>
                  </a:prstClr>
                </a:outerShdw>
              </a:effectLst>
              <a:latin typeface="Adobe Clean" pitchFamily="34" charset="0"/>
              <a:cs typeface="Adobe Clean"/>
            </a:endParaRPr>
          </a:p>
        </p:txBody>
      </p:sp>
      <p:sp>
        <p:nvSpPr>
          <p:cNvPr id="112" name="Rounded Rectangle 111"/>
          <p:cNvSpPr/>
          <p:nvPr/>
        </p:nvSpPr>
        <p:spPr>
          <a:xfrm>
            <a:off x="811168" y="5319724"/>
            <a:ext cx="5006410" cy="909061"/>
          </a:xfrm>
          <a:prstGeom prst="roundRect">
            <a:avLst>
              <a:gd name="adj" fmla="val 4790"/>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defTabSz="457200"/>
            <a:endParaRPr lang="en-US" sz="1000" dirty="0">
              <a:solidFill>
                <a:srgbClr val="000000"/>
              </a:solidFill>
              <a:latin typeface="Adobe Clean" pitchFamily="34" charset="0"/>
              <a:sym typeface="Gill Sans" charset="0"/>
            </a:endParaRPr>
          </a:p>
        </p:txBody>
      </p:sp>
      <p:sp>
        <p:nvSpPr>
          <p:cNvPr id="113" name="AutoShape 88"/>
          <p:cNvSpPr>
            <a:spLocks noChangeArrowheads="1"/>
          </p:cNvSpPr>
          <p:nvPr/>
        </p:nvSpPr>
        <p:spPr bwMode="auto">
          <a:xfrm>
            <a:off x="5115012" y="5638012"/>
            <a:ext cx="569251" cy="533453"/>
          </a:xfrm>
          <a:prstGeom prst="can">
            <a:avLst>
              <a:gd name="adj" fmla="val 25000"/>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eaLnBrk="0" fontAlgn="base" hangingPunct="0">
              <a:spcBef>
                <a:spcPct val="0"/>
              </a:spcBef>
              <a:spcAft>
                <a:spcPct val="0"/>
              </a:spcAft>
              <a:defRPr/>
            </a:pPr>
            <a:r>
              <a:rPr lang="en-US" sz="900" dirty="0" smtClean="0">
                <a:solidFill>
                  <a:srgbClr val="000000"/>
                </a:solidFill>
                <a:latin typeface="Adobe Clean" pitchFamily="34" charset="0"/>
              </a:rPr>
              <a:t>Legacy Systems</a:t>
            </a:r>
            <a:endParaRPr lang="en-US" sz="900" dirty="0">
              <a:solidFill>
                <a:srgbClr val="000000"/>
              </a:solidFill>
              <a:latin typeface="Adobe Clean" pitchFamily="34" charset="0"/>
            </a:endParaRPr>
          </a:p>
        </p:txBody>
      </p:sp>
      <p:sp>
        <p:nvSpPr>
          <p:cNvPr id="114" name="Rectangle 113"/>
          <p:cNvSpPr/>
          <p:nvPr/>
        </p:nvSpPr>
        <p:spPr>
          <a:xfrm>
            <a:off x="1943620" y="5382270"/>
            <a:ext cx="2693195" cy="276999"/>
          </a:xfrm>
          <a:prstGeom prst="rect">
            <a:avLst/>
          </a:prstGeom>
        </p:spPr>
        <p:txBody>
          <a:bodyPr wrap="none">
            <a:spAutoFit/>
          </a:bodyPr>
          <a:lstStyle/>
          <a:p>
            <a:pPr algn="ctr" fontAlgn="base">
              <a:spcBef>
                <a:spcPct val="0"/>
              </a:spcBef>
              <a:spcAft>
                <a:spcPct val="0"/>
              </a:spcAft>
            </a:pPr>
            <a:r>
              <a:rPr lang="en-US" sz="1200" b="1" dirty="0" smtClean="0">
                <a:solidFill>
                  <a:srgbClr val="000000"/>
                </a:solidFill>
                <a:latin typeface="Adobe Clean" pitchFamily="34" charset="0"/>
              </a:rPr>
              <a:t>EXISTING APPLICATIONS &amp; SYSTEMS</a:t>
            </a:r>
            <a:endParaRPr lang="en-US" sz="1200" b="1" dirty="0">
              <a:solidFill>
                <a:srgbClr val="000000"/>
              </a:solidFill>
              <a:latin typeface="Adobe Clean" pitchFamily="34" charset="0"/>
            </a:endParaRPr>
          </a:p>
        </p:txBody>
      </p:sp>
      <p:sp>
        <p:nvSpPr>
          <p:cNvPr id="115" name="AutoShape 88"/>
          <p:cNvSpPr>
            <a:spLocks noChangeArrowheads="1"/>
          </p:cNvSpPr>
          <p:nvPr/>
        </p:nvSpPr>
        <p:spPr bwMode="auto">
          <a:xfrm>
            <a:off x="4280160" y="5638012"/>
            <a:ext cx="569251" cy="533453"/>
          </a:xfrm>
          <a:prstGeom prst="can">
            <a:avLst>
              <a:gd name="adj" fmla="val 25000"/>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eaLnBrk="0" fontAlgn="base" hangingPunct="0">
              <a:spcBef>
                <a:spcPct val="0"/>
              </a:spcBef>
              <a:spcAft>
                <a:spcPct val="0"/>
              </a:spcAft>
              <a:defRPr/>
            </a:pPr>
            <a:r>
              <a:rPr lang="en-US" sz="900" dirty="0" smtClean="0">
                <a:solidFill>
                  <a:srgbClr val="000000"/>
                </a:solidFill>
                <a:latin typeface="Adobe Clean" pitchFamily="34" charset="0"/>
              </a:rPr>
              <a:t>Enterprise Information Systems</a:t>
            </a:r>
            <a:endParaRPr lang="en-US" sz="900" dirty="0">
              <a:solidFill>
                <a:srgbClr val="000000"/>
              </a:solidFill>
              <a:latin typeface="Adobe Clean" pitchFamily="34" charset="0"/>
            </a:endParaRPr>
          </a:p>
        </p:txBody>
      </p:sp>
      <p:sp>
        <p:nvSpPr>
          <p:cNvPr id="116" name="AutoShape 88"/>
          <p:cNvSpPr>
            <a:spLocks noChangeArrowheads="1"/>
          </p:cNvSpPr>
          <p:nvPr/>
        </p:nvSpPr>
        <p:spPr bwMode="auto">
          <a:xfrm>
            <a:off x="3445308" y="5638012"/>
            <a:ext cx="569251" cy="533453"/>
          </a:xfrm>
          <a:prstGeom prst="can">
            <a:avLst>
              <a:gd name="adj" fmla="val 25000"/>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eaLnBrk="0" fontAlgn="base" hangingPunct="0">
              <a:spcBef>
                <a:spcPct val="0"/>
              </a:spcBef>
              <a:spcAft>
                <a:spcPct val="0"/>
              </a:spcAft>
              <a:defRPr/>
            </a:pPr>
            <a:r>
              <a:rPr lang="en-US" sz="900" dirty="0" smtClean="0">
                <a:solidFill>
                  <a:srgbClr val="000000"/>
                </a:solidFill>
                <a:latin typeface="Adobe Clean" pitchFamily="34" charset="0"/>
              </a:rPr>
              <a:t>Databases</a:t>
            </a:r>
            <a:endParaRPr lang="en-US" sz="900" dirty="0">
              <a:solidFill>
                <a:srgbClr val="000000"/>
              </a:solidFill>
              <a:latin typeface="Adobe Clean" pitchFamily="34" charset="0"/>
            </a:endParaRPr>
          </a:p>
        </p:txBody>
      </p:sp>
      <p:sp>
        <p:nvSpPr>
          <p:cNvPr id="117" name="AutoShape 88"/>
          <p:cNvSpPr>
            <a:spLocks noChangeArrowheads="1"/>
          </p:cNvSpPr>
          <p:nvPr/>
        </p:nvSpPr>
        <p:spPr bwMode="auto">
          <a:xfrm>
            <a:off x="2610456" y="5638012"/>
            <a:ext cx="569251" cy="533453"/>
          </a:xfrm>
          <a:prstGeom prst="can">
            <a:avLst>
              <a:gd name="adj" fmla="val 25000"/>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eaLnBrk="0" fontAlgn="base" hangingPunct="0">
              <a:spcBef>
                <a:spcPct val="0"/>
              </a:spcBef>
              <a:spcAft>
                <a:spcPct val="0"/>
              </a:spcAft>
              <a:defRPr/>
            </a:pPr>
            <a:r>
              <a:rPr lang="en-US" sz="900" dirty="0" smtClean="0">
                <a:solidFill>
                  <a:srgbClr val="000000"/>
                </a:solidFill>
                <a:latin typeface="Adobe Clean" pitchFamily="34" charset="0"/>
              </a:rPr>
              <a:t>Directories</a:t>
            </a:r>
            <a:endParaRPr lang="en-US" sz="900" dirty="0">
              <a:solidFill>
                <a:srgbClr val="000000"/>
              </a:solidFill>
              <a:latin typeface="Adobe Clean" pitchFamily="34" charset="0"/>
            </a:endParaRPr>
          </a:p>
        </p:txBody>
      </p:sp>
      <p:sp>
        <p:nvSpPr>
          <p:cNvPr id="118" name="AutoShape 88"/>
          <p:cNvSpPr>
            <a:spLocks noChangeArrowheads="1"/>
          </p:cNvSpPr>
          <p:nvPr/>
        </p:nvSpPr>
        <p:spPr bwMode="auto">
          <a:xfrm>
            <a:off x="1775604" y="5638012"/>
            <a:ext cx="569251" cy="533453"/>
          </a:xfrm>
          <a:prstGeom prst="can">
            <a:avLst>
              <a:gd name="adj" fmla="val 25000"/>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eaLnBrk="0" fontAlgn="base" hangingPunct="0">
              <a:spcBef>
                <a:spcPct val="0"/>
              </a:spcBef>
              <a:spcAft>
                <a:spcPct val="0"/>
              </a:spcAft>
              <a:defRPr/>
            </a:pPr>
            <a:r>
              <a:rPr lang="en-US" sz="900" dirty="0" smtClean="0">
                <a:solidFill>
                  <a:srgbClr val="000000"/>
                </a:solidFill>
                <a:latin typeface="Adobe Clean" pitchFamily="34" charset="0"/>
              </a:rPr>
              <a:t>Message Queues</a:t>
            </a:r>
            <a:endParaRPr lang="en-US" sz="900" dirty="0">
              <a:solidFill>
                <a:srgbClr val="000000"/>
              </a:solidFill>
              <a:latin typeface="Adobe Clean" pitchFamily="34" charset="0"/>
            </a:endParaRPr>
          </a:p>
        </p:txBody>
      </p:sp>
      <p:sp>
        <p:nvSpPr>
          <p:cNvPr id="119" name="AutoShape 88"/>
          <p:cNvSpPr>
            <a:spLocks noChangeArrowheads="1"/>
          </p:cNvSpPr>
          <p:nvPr/>
        </p:nvSpPr>
        <p:spPr bwMode="auto">
          <a:xfrm>
            <a:off x="940752" y="5638012"/>
            <a:ext cx="569251" cy="533453"/>
          </a:xfrm>
          <a:prstGeom prst="can">
            <a:avLst>
              <a:gd name="adj" fmla="val 25000"/>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eaLnBrk="0" fontAlgn="base" hangingPunct="0">
              <a:spcBef>
                <a:spcPct val="0"/>
              </a:spcBef>
              <a:spcAft>
                <a:spcPct val="0"/>
              </a:spcAft>
              <a:defRPr/>
            </a:pPr>
            <a:r>
              <a:rPr lang="en-US" sz="900" dirty="0" smtClean="0">
                <a:solidFill>
                  <a:srgbClr val="000000"/>
                </a:solidFill>
                <a:latin typeface="Adobe Clean" pitchFamily="34" charset="0"/>
              </a:rPr>
              <a:t>ECM Repository</a:t>
            </a:r>
            <a:endParaRPr lang="en-US" sz="900" dirty="0">
              <a:solidFill>
                <a:srgbClr val="000000"/>
              </a:solidFill>
              <a:latin typeface="Adobe Clean" pitchFamily="34" charset="0"/>
            </a:endParaRPr>
          </a:p>
        </p:txBody>
      </p:sp>
      <p:pic>
        <p:nvPicPr>
          <p:cNvPr id="120" name="Picture 119" descr="twoclouds_v02.png"/>
          <p:cNvPicPr>
            <a:picLocks noChangeAspect="1"/>
          </p:cNvPicPr>
          <p:nvPr/>
        </p:nvPicPr>
        <p:blipFill>
          <a:blip r:embed="rId14" cstate="print"/>
          <a:srcRect l="62465" b="17737"/>
          <a:stretch>
            <a:fillRect/>
          </a:stretch>
        </p:blipFill>
        <p:spPr>
          <a:xfrm>
            <a:off x="5871844" y="4958080"/>
            <a:ext cx="2418297" cy="1295400"/>
          </a:xfrm>
          <a:prstGeom prst="rect">
            <a:avLst/>
          </a:prstGeom>
        </p:spPr>
      </p:pic>
      <p:grpSp>
        <p:nvGrpSpPr>
          <p:cNvPr id="4" name="Group 95"/>
          <p:cNvGrpSpPr/>
          <p:nvPr/>
        </p:nvGrpSpPr>
        <p:grpSpPr>
          <a:xfrm>
            <a:off x="2628153" y="4972994"/>
            <a:ext cx="4019916" cy="336804"/>
            <a:chOff x="2982864" y="4847947"/>
            <a:chExt cx="3891379" cy="496889"/>
          </a:xfrm>
        </p:grpSpPr>
        <p:cxnSp>
          <p:nvCxnSpPr>
            <p:cNvPr id="122" name="Straight Arrow Connector 121"/>
            <p:cNvCxnSpPr/>
            <p:nvPr/>
          </p:nvCxnSpPr>
          <p:spPr>
            <a:xfrm rot="5400000" flipH="1" flipV="1">
              <a:off x="2745299" y="5105683"/>
              <a:ext cx="476718" cy="1588"/>
            </a:xfrm>
            <a:prstGeom prst="straightConnector1">
              <a:avLst/>
            </a:prstGeom>
            <a:ln w="28575">
              <a:solidFill>
                <a:schemeClr val="tx2">
                  <a:lumMod val="65000"/>
                  <a:lumOff val="35000"/>
                </a:schemeClr>
              </a:solidFill>
              <a:headEnd type="arrow" w="med" len="med"/>
              <a:tailEnd type="arrow"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rot="5400000" flipH="1" flipV="1">
              <a:off x="6635090" y="5085512"/>
              <a:ext cx="476718" cy="1588"/>
            </a:xfrm>
            <a:prstGeom prst="straightConnector1">
              <a:avLst/>
            </a:prstGeom>
            <a:ln w="28575">
              <a:solidFill>
                <a:schemeClr val="tx2">
                  <a:lumMod val="65000"/>
                  <a:lumOff val="35000"/>
                </a:schemeClr>
              </a:solidFill>
              <a:headEnd type="arrow" w="med" len="med"/>
              <a:tailEnd type="arrow"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24" name="Rectangle 123"/>
          <p:cNvSpPr/>
          <p:nvPr/>
        </p:nvSpPr>
        <p:spPr>
          <a:xfrm>
            <a:off x="6530927" y="5524582"/>
            <a:ext cx="1211487" cy="276999"/>
          </a:xfrm>
          <a:prstGeom prst="rect">
            <a:avLst/>
          </a:prstGeom>
        </p:spPr>
        <p:txBody>
          <a:bodyPr wrap="none">
            <a:spAutoFit/>
          </a:bodyPr>
          <a:lstStyle/>
          <a:p>
            <a:pPr algn="ctr" fontAlgn="base">
              <a:spcBef>
                <a:spcPct val="0"/>
              </a:spcBef>
              <a:spcAft>
                <a:spcPct val="0"/>
              </a:spcAft>
            </a:pPr>
            <a:r>
              <a:rPr lang="en-US" sz="1200" b="1" dirty="0">
                <a:solidFill>
                  <a:srgbClr val="000000"/>
                </a:solidFill>
                <a:latin typeface="Adobe Clean" pitchFamily="34" charset="0"/>
              </a:rPr>
              <a:t>PUBLIC CLOUD</a:t>
            </a:r>
          </a:p>
        </p:txBody>
      </p:sp>
      <p:sp>
        <p:nvSpPr>
          <p:cNvPr id="125" name="Rectangle 124"/>
          <p:cNvSpPr/>
          <p:nvPr/>
        </p:nvSpPr>
        <p:spPr>
          <a:xfrm>
            <a:off x="6723418" y="5910063"/>
            <a:ext cx="826508" cy="307777"/>
          </a:xfrm>
          <a:prstGeom prst="rect">
            <a:avLst/>
          </a:prstGeom>
        </p:spPr>
        <p:txBody>
          <a:bodyPr wrap="none">
            <a:spAutoFit/>
          </a:bodyPr>
          <a:lstStyle/>
          <a:p>
            <a:pPr algn="ctr" fontAlgn="base">
              <a:spcBef>
                <a:spcPct val="0"/>
              </a:spcBef>
              <a:spcAft>
                <a:spcPct val="0"/>
              </a:spcAft>
            </a:pPr>
            <a:r>
              <a:rPr lang="en-US" sz="1400" dirty="0">
                <a:solidFill>
                  <a:srgbClr val="000000"/>
                </a:solidFill>
                <a:latin typeface="Adobe Clean" pitchFamily="34" charset="0"/>
              </a:rPr>
              <a:t>Services</a:t>
            </a:r>
          </a:p>
        </p:txBody>
      </p:sp>
      <p:sp>
        <p:nvSpPr>
          <p:cNvPr id="127" name="Rounded Rectangle 126"/>
          <p:cNvSpPr/>
          <p:nvPr/>
        </p:nvSpPr>
        <p:spPr>
          <a:xfrm>
            <a:off x="4770783" y="2898830"/>
            <a:ext cx="2480808" cy="520231"/>
          </a:xfrm>
          <a:prstGeom prst="roundRect">
            <a:avLst>
              <a:gd name="adj" fmla="val 4880"/>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b"/>
          <a:lstStyle/>
          <a:p>
            <a:pPr algn="ctr" defTabSz="457200"/>
            <a:r>
              <a:rPr lang="en-US" sz="1100" dirty="0" smtClean="0">
                <a:solidFill>
                  <a:srgbClr val="000000"/>
                </a:solidFill>
                <a:latin typeface="Adobe Clean" pitchFamily="34" charset="0"/>
                <a:sym typeface="Gill Sans" charset="0"/>
              </a:rPr>
              <a:t>Document Services</a:t>
            </a:r>
          </a:p>
        </p:txBody>
      </p:sp>
      <p:sp>
        <p:nvSpPr>
          <p:cNvPr id="128" name="Rounded Rectangle 127"/>
          <p:cNvSpPr/>
          <p:nvPr/>
        </p:nvSpPr>
        <p:spPr>
          <a:xfrm>
            <a:off x="4826442" y="2717949"/>
            <a:ext cx="658204" cy="478793"/>
          </a:xfrm>
          <a:prstGeom prst="roundRect">
            <a:avLst>
              <a:gd name="adj" fmla="val 4880"/>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defTabSz="457200"/>
            <a:r>
              <a:rPr lang="en-US" sz="1100" dirty="0" smtClean="0">
                <a:solidFill>
                  <a:srgbClr val="000000"/>
                </a:solidFill>
                <a:latin typeface="Adobe Clean" pitchFamily="34" charset="0"/>
                <a:sym typeface="Gill Sans" charset="0"/>
              </a:rPr>
              <a:t>Data </a:t>
            </a:r>
          </a:p>
          <a:p>
            <a:pPr algn="ctr" defTabSz="457200"/>
            <a:r>
              <a:rPr lang="en-US" sz="1100" dirty="0" smtClean="0">
                <a:solidFill>
                  <a:srgbClr val="000000"/>
                </a:solidFill>
                <a:latin typeface="Adobe Clean" pitchFamily="34" charset="0"/>
                <a:sym typeface="Gill Sans" charset="0"/>
              </a:rPr>
              <a:t>Capture</a:t>
            </a:r>
          </a:p>
        </p:txBody>
      </p:sp>
      <p:sp>
        <p:nvSpPr>
          <p:cNvPr id="129" name="Rounded Rectangle 128"/>
          <p:cNvSpPr/>
          <p:nvPr/>
        </p:nvSpPr>
        <p:spPr>
          <a:xfrm>
            <a:off x="5543010" y="2721273"/>
            <a:ext cx="807376" cy="478793"/>
          </a:xfrm>
          <a:prstGeom prst="roundRect">
            <a:avLst>
              <a:gd name="adj" fmla="val 4880"/>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defTabSz="457200"/>
            <a:r>
              <a:rPr lang="en-US" sz="1100" dirty="0" smtClean="0">
                <a:solidFill>
                  <a:srgbClr val="000000"/>
                </a:solidFill>
                <a:latin typeface="Adobe Clean" pitchFamily="34" charset="0"/>
                <a:sym typeface="Gill Sans" charset="0"/>
              </a:rPr>
              <a:t>Information Assurance</a:t>
            </a:r>
          </a:p>
        </p:txBody>
      </p:sp>
      <p:sp>
        <p:nvSpPr>
          <p:cNvPr id="130" name="Rounded Rectangle 129"/>
          <p:cNvSpPr/>
          <p:nvPr/>
        </p:nvSpPr>
        <p:spPr>
          <a:xfrm>
            <a:off x="6400799" y="2724597"/>
            <a:ext cx="807376" cy="478793"/>
          </a:xfrm>
          <a:prstGeom prst="roundRect">
            <a:avLst>
              <a:gd name="adj" fmla="val 4880"/>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defTabSz="457200"/>
            <a:r>
              <a:rPr lang="en-US" sz="1100" dirty="0" smtClean="0">
                <a:solidFill>
                  <a:srgbClr val="000000"/>
                </a:solidFill>
                <a:latin typeface="Adobe Clean" pitchFamily="34" charset="0"/>
                <a:sym typeface="Gill Sans" charset="0"/>
              </a:rPr>
              <a:t>Document </a:t>
            </a:r>
          </a:p>
          <a:p>
            <a:pPr algn="ctr" defTabSz="457200"/>
            <a:r>
              <a:rPr lang="en-US" sz="1100" dirty="0" smtClean="0">
                <a:solidFill>
                  <a:srgbClr val="000000"/>
                </a:solidFill>
                <a:latin typeface="Adobe Clean" pitchFamily="34" charset="0"/>
                <a:sym typeface="Gill Sans" charset="0"/>
              </a:rPr>
              <a:t>Output</a:t>
            </a:r>
          </a:p>
        </p:txBody>
      </p:sp>
      <p:grpSp>
        <p:nvGrpSpPr>
          <p:cNvPr id="6" name="Group 87"/>
          <p:cNvGrpSpPr/>
          <p:nvPr/>
        </p:nvGrpSpPr>
        <p:grpSpPr>
          <a:xfrm>
            <a:off x="2266122" y="2719280"/>
            <a:ext cx="2441050" cy="691830"/>
            <a:chOff x="2266122" y="2719280"/>
            <a:chExt cx="2441050" cy="691830"/>
          </a:xfrm>
        </p:grpSpPr>
        <p:sp>
          <p:nvSpPr>
            <p:cNvPr id="132" name="Rounded Rectangle 131"/>
            <p:cNvSpPr/>
            <p:nvPr/>
          </p:nvSpPr>
          <p:spPr>
            <a:xfrm>
              <a:off x="2266122" y="2897498"/>
              <a:ext cx="2441050" cy="513612"/>
            </a:xfrm>
            <a:prstGeom prst="roundRect">
              <a:avLst>
                <a:gd name="adj" fmla="val 4880"/>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b"/>
            <a:lstStyle/>
            <a:p>
              <a:pPr algn="ctr" defTabSz="457200"/>
              <a:r>
                <a:rPr lang="en-US" sz="1100" dirty="0" smtClean="0">
                  <a:solidFill>
                    <a:srgbClr val="000000"/>
                  </a:solidFill>
                  <a:latin typeface="Adobe Clean" pitchFamily="34" charset="0"/>
                  <a:sym typeface="Gill Sans" charset="0"/>
                </a:rPr>
                <a:t>Enterprise RIA Services</a:t>
              </a:r>
            </a:p>
          </p:txBody>
        </p:sp>
        <p:sp>
          <p:nvSpPr>
            <p:cNvPr id="133" name="Rounded Rectangle 132"/>
            <p:cNvSpPr/>
            <p:nvPr/>
          </p:nvSpPr>
          <p:spPr>
            <a:xfrm>
              <a:off x="2305876" y="2719280"/>
              <a:ext cx="1143000" cy="478793"/>
            </a:xfrm>
            <a:prstGeom prst="roundRect">
              <a:avLst>
                <a:gd name="adj" fmla="val 4880"/>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defTabSz="457200"/>
              <a:r>
                <a:rPr lang="en-US" sz="1100" dirty="0" smtClean="0">
                  <a:solidFill>
                    <a:srgbClr val="000000"/>
                  </a:solidFill>
                  <a:latin typeface="Adobe Clean" pitchFamily="34" charset="0"/>
                  <a:sym typeface="Gill Sans" charset="0"/>
                </a:rPr>
                <a:t>RIA Core</a:t>
              </a:r>
            </a:p>
          </p:txBody>
        </p:sp>
        <p:sp>
          <p:nvSpPr>
            <p:cNvPr id="134" name="Rounded Rectangle 133"/>
            <p:cNvSpPr/>
            <p:nvPr/>
          </p:nvSpPr>
          <p:spPr>
            <a:xfrm>
              <a:off x="3510955" y="2725928"/>
              <a:ext cx="1143000" cy="478793"/>
            </a:xfrm>
            <a:prstGeom prst="roundRect">
              <a:avLst>
                <a:gd name="adj" fmla="val 4880"/>
              </a:avLst>
            </a:prstGeom>
            <a:gradFill rotWithShape="1">
              <a:gsLst>
                <a:gs pos="0">
                  <a:srgbClr val="EAEAEA"/>
                </a:gs>
                <a:gs pos="100000">
                  <a:srgbClr val="EAEAEA">
                    <a:gamma/>
                    <a:shade val="89804"/>
                    <a:invGamma/>
                  </a:srgbClr>
                </a:gs>
              </a:gsLst>
              <a:lin ang="2700000" scaled="1"/>
            </a:gradFill>
            <a:ln w="9525" algn="ctr">
              <a:noFill/>
              <a:round/>
              <a:headEnd/>
              <a:tailEnd/>
            </a:ln>
            <a:effectLst>
              <a:outerShdw blurRad="50800" dist="38100" dir="2700000" algn="tl" rotWithShape="0">
                <a:prstClr val="black">
                  <a:alpha val="40000"/>
                </a:prstClr>
              </a:outerShdw>
            </a:effectLst>
            <a:scene3d>
              <a:camera prst="orthographicFront"/>
              <a:lightRig rig="threePt" dir="t">
                <a:rot lat="0" lon="0" rev="2400000"/>
              </a:lightRig>
            </a:scene3d>
            <a:sp3d extrusionH="6350" prstMaterial="plastic">
              <a:bevelT w="57150" h="19050"/>
              <a:contourClr>
                <a:schemeClr val="bg1"/>
              </a:contourClr>
            </a:sp3d>
          </p:spPr>
          <p:txBody>
            <a:bodyPr wrap="square" lIns="0" tIns="0" rIns="0" bIns="0" anchor="ctr"/>
            <a:lstStyle/>
            <a:p>
              <a:pPr algn="ctr" defTabSz="457200"/>
              <a:r>
                <a:rPr lang="en-US" sz="1100" dirty="0" smtClean="0">
                  <a:solidFill>
                    <a:srgbClr val="000000"/>
                  </a:solidFill>
                  <a:latin typeface="Adobe Clean" pitchFamily="34" charset="0"/>
                  <a:sym typeface="Gill Sans" charset="0"/>
                </a:rPr>
                <a:t>Mosaic</a:t>
              </a:r>
            </a:p>
          </p:txBody>
        </p:sp>
      </p:grpSp>
      <p:pic>
        <p:nvPicPr>
          <p:cNvPr id="135" name="Picture 2" descr="C:\Documents and Settings\apacanza\Desktop\safari-logo.png"/>
          <p:cNvPicPr>
            <a:picLocks noChangeAspect="1" noChangeArrowheads="1"/>
          </p:cNvPicPr>
          <p:nvPr/>
        </p:nvPicPr>
        <p:blipFill>
          <a:blip r:embed="rId15" cstate="print">
            <a:clrChange>
              <a:clrFrom>
                <a:srgbClr val="FFFFFF"/>
              </a:clrFrom>
              <a:clrTo>
                <a:srgbClr val="FFFFFF">
                  <a:alpha val="0"/>
                </a:srgbClr>
              </a:clrTo>
            </a:clrChange>
          </a:blip>
          <a:srcRect/>
          <a:stretch>
            <a:fillRect/>
          </a:stretch>
        </p:blipFill>
        <p:spPr bwMode="auto">
          <a:xfrm>
            <a:off x="6605004" y="1822067"/>
            <a:ext cx="295275" cy="334274"/>
          </a:xfrm>
          <a:prstGeom prst="rect">
            <a:avLst/>
          </a:prstGeom>
          <a:noFill/>
          <a:effectLst>
            <a:outerShdw blurRad="50800" dist="38100" dir="2700000" algn="tl" rotWithShape="0">
              <a:prstClr val="black">
                <a:alpha val="40000"/>
              </a:prstClr>
            </a:outerShdw>
          </a:effectLst>
        </p:spPr>
      </p:pic>
      <p:pic>
        <p:nvPicPr>
          <p:cNvPr id="136" name="Picture 4" descr="C:\Documents and Settings\apacanza\Desktop\firefox-logo.png"/>
          <p:cNvPicPr>
            <a:picLocks noChangeAspect="1" noChangeArrowheads="1"/>
          </p:cNvPicPr>
          <p:nvPr/>
        </p:nvPicPr>
        <p:blipFill>
          <a:blip r:embed="rId16" cstate="print">
            <a:clrChange>
              <a:clrFrom>
                <a:srgbClr val="FFFFFF"/>
              </a:clrFrom>
              <a:clrTo>
                <a:srgbClr val="FFFFFF">
                  <a:alpha val="0"/>
                </a:srgbClr>
              </a:clrTo>
            </a:clrChange>
          </a:blip>
          <a:srcRect/>
          <a:stretch>
            <a:fillRect/>
          </a:stretch>
        </p:blipFill>
        <p:spPr bwMode="auto">
          <a:xfrm>
            <a:off x="5952529" y="1859892"/>
            <a:ext cx="291665" cy="288079"/>
          </a:xfrm>
          <a:prstGeom prst="rect">
            <a:avLst/>
          </a:prstGeom>
          <a:noFill/>
          <a:effectLst>
            <a:outerShdw blurRad="50800" dist="38100" dir="2700000" algn="tl" rotWithShape="0">
              <a:prstClr val="black">
                <a:alpha val="40000"/>
              </a:prstClr>
            </a:outerShdw>
          </a:effectLst>
        </p:spPr>
      </p:pic>
      <p:pic>
        <p:nvPicPr>
          <p:cNvPr id="137" name="Picture 5" descr="C:\Documents and Settings\apacanza\Desktop\ie-logo.png"/>
          <p:cNvPicPr>
            <a:picLocks noChangeAspect="1" noChangeArrowheads="1"/>
          </p:cNvPicPr>
          <p:nvPr/>
        </p:nvPicPr>
        <p:blipFill>
          <a:blip r:embed="rId17" cstate="print"/>
          <a:srcRect/>
          <a:stretch>
            <a:fillRect/>
          </a:stretch>
        </p:blipFill>
        <p:spPr bwMode="auto">
          <a:xfrm>
            <a:off x="5251711" y="1838786"/>
            <a:ext cx="340008" cy="340008"/>
          </a:xfrm>
          <a:prstGeom prst="rect">
            <a:avLst/>
          </a:prstGeom>
          <a:noFill/>
          <a:effectLst>
            <a:outerShdw blurRad="50800" dist="38100" dir="2700000" algn="tl" rotWithShape="0">
              <a:prstClr val="black">
                <a:alpha val="40000"/>
              </a:prstClr>
            </a:outerShdw>
          </a:effectLst>
        </p:spPr>
      </p:pic>
      <p:pic>
        <p:nvPicPr>
          <p:cNvPr id="138" name="Picture 6" descr="C:\Documents and Settings\apacanza\My Documents\!!work\assets\adobe\flash_platform_signature_reversed_png\flash_platform_signature_reversed_png.png"/>
          <p:cNvPicPr>
            <a:picLocks noChangeAspect="1" noChangeArrowheads="1"/>
          </p:cNvPicPr>
          <p:nvPr/>
        </p:nvPicPr>
        <p:blipFill>
          <a:blip r:embed="rId18" cstate="print"/>
          <a:srcRect l="67679" b="26708"/>
          <a:stretch>
            <a:fillRect/>
          </a:stretch>
        </p:blipFill>
        <p:spPr bwMode="auto">
          <a:xfrm>
            <a:off x="3944686" y="1856964"/>
            <a:ext cx="297369" cy="295283"/>
          </a:xfrm>
          <a:prstGeom prst="rect">
            <a:avLst/>
          </a:prstGeom>
          <a:noFill/>
          <a:effectLst>
            <a:outerShdw blurRad="50800" dist="38100" dir="2700000" algn="tl" rotWithShape="0">
              <a:prstClr val="black">
                <a:alpha val="40000"/>
              </a:prstClr>
            </a:outerShdw>
          </a:effectLst>
        </p:spPr>
      </p:pic>
      <p:pic>
        <p:nvPicPr>
          <p:cNvPr id="139" name="Picture 6" descr="C:\Documents and Settings\apacanza\My Documents\!!work\assets\adobe\flash_platform_signature_reversed_png\flash_platform_signature_reversed_png.png"/>
          <p:cNvPicPr>
            <a:picLocks noChangeAspect="1" noChangeArrowheads="1"/>
          </p:cNvPicPr>
          <p:nvPr/>
        </p:nvPicPr>
        <p:blipFill>
          <a:blip r:embed="rId18" cstate="print"/>
          <a:srcRect r="67452" b="22567"/>
          <a:stretch>
            <a:fillRect/>
          </a:stretch>
        </p:blipFill>
        <p:spPr bwMode="auto">
          <a:xfrm>
            <a:off x="3284421" y="1859709"/>
            <a:ext cx="299455" cy="311966"/>
          </a:xfrm>
          <a:prstGeom prst="rect">
            <a:avLst/>
          </a:prstGeom>
          <a:noFill/>
          <a:effectLst>
            <a:outerShdw blurRad="50800" dist="38100" dir="2700000" algn="tl" rotWithShape="0">
              <a:prstClr val="black">
                <a:alpha val="40000"/>
              </a:prstClr>
            </a:outerShdw>
          </a:effectLst>
        </p:spPr>
      </p:pic>
      <p:pic>
        <p:nvPicPr>
          <p:cNvPr id="140" name="Picture 7" descr="C:\Documents and Settings\apacanza\My Documents\!!work\assets\adobe\CS4_MNEMONICS\adobe_reader_9_appicon_no_shadow.jpg"/>
          <p:cNvPicPr>
            <a:picLocks noChangeAspect="1" noChangeArrowheads="1"/>
          </p:cNvPicPr>
          <p:nvPr/>
        </p:nvPicPr>
        <p:blipFill>
          <a:blip r:embed="rId19" cstate="print"/>
          <a:srcRect/>
          <a:stretch>
            <a:fillRect/>
          </a:stretch>
        </p:blipFill>
        <p:spPr bwMode="auto">
          <a:xfrm>
            <a:off x="4602865" y="1860145"/>
            <a:ext cx="288036" cy="287461"/>
          </a:xfrm>
          <a:prstGeom prst="rect">
            <a:avLst/>
          </a:prstGeom>
          <a:noFill/>
          <a:effectLst>
            <a:outerShdw blurRad="50800" dist="38100" dir="2700000" algn="tl" rotWithShape="0">
              <a:prstClr val="black">
                <a:alpha val="40000"/>
              </a:prstClr>
            </a:outerShdw>
          </a:effectLst>
        </p:spPr>
      </p:pic>
      <p:pic>
        <p:nvPicPr>
          <p:cNvPr id="141" name="Picture 3" descr="\\jlmac.corp.adobe.com\data\AdobeLand\mobile\LCWm-ip1.jpg"/>
          <p:cNvPicPr>
            <a:picLocks noChangeAspect="1" noChangeArrowheads="1"/>
          </p:cNvPicPr>
          <p:nvPr/>
        </p:nvPicPr>
        <p:blipFill>
          <a:blip r:embed="rId20" cstate="print"/>
          <a:srcRect/>
          <a:stretch>
            <a:fillRect/>
          </a:stretch>
        </p:blipFill>
        <p:spPr bwMode="auto">
          <a:xfrm>
            <a:off x="7261089" y="1827149"/>
            <a:ext cx="217766" cy="396033"/>
          </a:xfrm>
          <a:prstGeom prst="rect">
            <a:avLst/>
          </a:prstGeom>
          <a:noFill/>
        </p:spPr>
      </p:pic>
      <p:pic>
        <p:nvPicPr>
          <p:cNvPr id="142" name="Picture 2" descr="Photo of the BlackBerry Curve 8900 smartphone"/>
          <p:cNvPicPr>
            <a:picLocks noChangeAspect="1" noChangeArrowheads="1"/>
          </p:cNvPicPr>
          <p:nvPr/>
        </p:nvPicPr>
        <p:blipFill>
          <a:blip r:embed="rId21" cstate="print"/>
          <a:srcRect l="1609" t="646" r="1874" b="13369"/>
          <a:stretch>
            <a:fillRect/>
          </a:stretch>
        </p:blipFill>
        <p:spPr bwMode="auto">
          <a:xfrm>
            <a:off x="7839668" y="1844702"/>
            <a:ext cx="192855" cy="365759"/>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p:cBhvr>
                                        <p:cTn id="6" dur="2000" fill="hold"/>
                                        <p:tgtEl>
                                          <p:spTgt spid="128"/>
                                        </p:tgtEl>
                                        <p:attrNameLst>
                                          <p:attrName>fillcolor</p:attrName>
                                        </p:attrNameLst>
                                      </p:cBhvr>
                                      <p:to>
                                        <a:srgbClr val="FF0000"/>
                                      </p:to>
                                    </p:animClr>
                                    <p:set>
                                      <p:cBhvr>
                                        <p:cTn id="7" dur="2000" fill="hold"/>
                                        <p:tgtEl>
                                          <p:spTgt spid="128"/>
                                        </p:tgtEl>
                                        <p:attrNameLst>
                                          <p:attrName>fill.type</p:attrName>
                                        </p:attrNameLst>
                                      </p:cBhvr>
                                      <p:to>
                                        <p:strVal val="solid"/>
                                      </p:to>
                                    </p:set>
                                    <p:set>
                                      <p:cBhvr>
                                        <p:cTn id="8" dur="2000" fill="hold"/>
                                        <p:tgtEl>
                                          <p:spTgt spid="128"/>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p:cBhvr>
                                        <p:cTn id="12" dur="2000" fill="hold"/>
                                        <p:tgtEl>
                                          <p:spTgt spid="130"/>
                                        </p:tgtEl>
                                        <p:attrNameLst>
                                          <p:attrName>fillcolor</p:attrName>
                                        </p:attrNameLst>
                                      </p:cBhvr>
                                      <p:to>
                                        <a:srgbClr val="FF0000"/>
                                      </p:to>
                                    </p:animClr>
                                    <p:set>
                                      <p:cBhvr>
                                        <p:cTn id="13" dur="2000" fill="hold"/>
                                        <p:tgtEl>
                                          <p:spTgt spid="130"/>
                                        </p:tgtEl>
                                        <p:attrNameLst>
                                          <p:attrName>fill.type</p:attrName>
                                        </p:attrNameLst>
                                      </p:cBhvr>
                                      <p:to>
                                        <p:strVal val="solid"/>
                                      </p:to>
                                    </p:set>
                                    <p:set>
                                      <p:cBhvr>
                                        <p:cTn id="14" dur="2000" fill="hold"/>
                                        <p:tgtEl>
                                          <p:spTgt spid="130"/>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p:cBhvr>
                                        <p:cTn id="18" dur="2000" fill="hold"/>
                                        <p:tgtEl>
                                          <p:spTgt spid="91"/>
                                        </p:tgtEl>
                                        <p:attrNameLst>
                                          <p:attrName>fillcolor</p:attrName>
                                        </p:attrNameLst>
                                      </p:cBhvr>
                                      <p:to>
                                        <a:srgbClr val="FF0000"/>
                                      </p:to>
                                    </p:animClr>
                                    <p:set>
                                      <p:cBhvr>
                                        <p:cTn id="19" dur="2000" fill="hold"/>
                                        <p:tgtEl>
                                          <p:spTgt spid="91"/>
                                        </p:tgtEl>
                                        <p:attrNameLst>
                                          <p:attrName>fill.type</p:attrName>
                                        </p:attrNameLst>
                                      </p:cBhvr>
                                      <p:to>
                                        <p:strVal val="solid"/>
                                      </p:to>
                                    </p:set>
                                    <p:set>
                                      <p:cBhvr>
                                        <p:cTn id="20" dur="2000" fill="hold"/>
                                        <p:tgtEl>
                                          <p:spTgt spid="91"/>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 presetClass="emph" presetSubtype="2" fill="hold" nodeType="clickEffect">
                                  <p:stCondLst>
                                    <p:cond delay="0"/>
                                  </p:stCondLst>
                                  <p:childTnLst>
                                    <p:animClr clrSpc="rgb">
                                      <p:cBhvr>
                                        <p:cTn id="24" dur="2000" fill="hold"/>
                                        <p:tgtEl>
                                          <p:spTgt spid="102"/>
                                        </p:tgtEl>
                                        <p:attrNameLst>
                                          <p:attrName>fillcolor</p:attrName>
                                        </p:attrNameLst>
                                      </p:cBhvr>
                                      <p:to>
                                        <a:srgbClr val="FF0000"/>
                                      </p:to>
                                    </p:animClr>
                                    <p:set>
                                      <p:cBhvr>
                                        <p:cTn id="25" dur="2000" fill="hold"/>
                                        <p:tgtEl>
                                          <p:spTgt spid="102"/>
                                        </p:tgtEl>
                                        <p:attrNameLst>
                                          <p:attrName>fill.type</p:attrName>
                                        </p:attrNameLst>
                                      </p:cBhvr>
                                      <p:to>
                                        <p:strVal val="solid"/>
                                      </p:to>
                                    </p:set>
                                    <p:set>
                                      <p:cBhvr>
                                        <p:cTn id="26" dur="2000" fill="hold"/>
                                        <p:tgtEl>
                                          <p:spTgt spid="102"/>
                                        </p:tgtEl>
                                        <p:attrNameLst>
                                          <p:attrName>fill.on</p:attrName>
                                        </p:attrNameLst>
                                      </p:cBhvr>
                                      <p:to>
                                        <p:strVal val="true"/>
                                      </p:to>
                                    </p:set>
                                  </p:childTnLst>
                                </p:cTn>
                              </p:par>
                            </p:childTnLst>
                          </p:cTn>
                        </p:par>
                      </p:childTnLst>
                    </p:cTn>
                  </p:par>
                  <p:par>
                    <p:cTn id="27" fill="hold">
                      <p:stCondLst>
                        <p:cond delay="indefinite"/>
                      </p:stCondLst>
                      <p:childTnLst>
                        <p:par>
                          <p:cTn id="28" fill="hold">
                            <p:stCondLst>
                              <p:cond delay="0"/>
                            </p:stCondLst>
                            <p:childTnLst>
                              <p:par>
                                <p:cTn id="29" presetID="1" presetClass="emph" presetSubtype="2" fill="hold" nodeType="clickEffect">
                                  <p:stCondLst>
                                    <p:cond delay="0"/>
                                  </p:stCondLst>
                                  <p:childTnLst>
                                    <p:animClr clrSpc="rgb">
                                      <p:cBhvr>
                                        <p:cTn id="30" dur="2000" fill="hold"/>
                                        <p:tgtEl>
                                          <p:spTgt spid="101"/>
                                        </p:tgtEl>
                                        <p:attrNameLst>
                                          <p:attrName>fillcolor</p:attrName>
                                        </p:attrNameLst>
                                      </p:cBhvr>
                                      <p:to>
                                        <a:srgbClr val="FF0000"/>
                                      </p:to>
                                    </p:animClr>
                                    <p:set>
                                      <p:cBhvr>
                                        <p:cTn id="31" dur="2000" fill="hold"/>
                                        <p:tgtEl>
                                          <p:spTgt spid="101"/>
                                        </p:tgtEl>
                                        <p:attrNameLst>
                                          <p:attrName>fill.type</p:attrName>
                                        </p:attrNameLst>
                                      </p:cBhvr>
                                      <p:to>
                                        <p:strVal val="solid"/>
                                      </p:to>
                                    </p:set>
                                    <p:set>
                                      <p:cBhvr>
                                        <p:cTn id="32" dur="2000" fill="hold"/>
                                        <p:tgtEl>
                                          <p:spTgt spid="10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Workspace</a:t>
            </a:r>
            <a:endParaRPr lang="en-US" dirty="0"/>
          </a:p>
        </p:txBody>
      </p:sp>
      <p:pic>
        <p:nvPicPr>
          <p:cNvPr id="1026" name="Picture 2"/>
          <p:cNvPicPr>
            <a:picLocks noGrp="1" noChangeAspect="1" noChangeArrowheads="1"/>
          </p:cNvPicPr>
          <p:nvPr>
            <p:ph idx="1"/>
          </p:nvPr>
        </p:nvPicPr>
        <p:blipFill>
          <a:blip r:embed="rId3" cstate="print"/>
          <a:srcRect/>
          <a:stretch>
            <a:fillRect/>
          </a:stretch>
        </p:blipFill>
        <p:spPr bwMode="auto">
          <a:xfrm>
            <a:off x="927099" y="787400"/>
            <a:ext cx="7302499" cy="5841999"/>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Customized Workspace</a:t>
            </a:r>
            <a:endParaRPr lang="en-US" dirty="0"/>
          </a:p>
        </p:txBody>
      </p:sp>
      <p:pic>
        <p:nvPicPr>
          <p:cNvPr id="8" name="Content Placeholder 7" descr="Screen shot 2009-09-30 at 2.11.39 PM.png"/>
          <p:cNvPicPr>
            <a:picLocks noGrp="1" noChangeAspect="1"/>
          </p:cNvPicPr>
          <p:nvPr>
            <p:ph idx="1"/>
          </p:nvPr>
        </p:nvPicPr>
        <p:blipFill>
          <a:blip r:embed="rId3" cstate="print"/>
          <a:stretch>
            <a:fillRect/>
          </a:stretch>
        </p:blipFill>
        <p:spPr>
          <a:xfrm>
            <a:off x="495300" y="857250"/>
            <a:ext cx="8121983" cy="5509928"/>
          </a:xfrm>
        </p:spPr>
      </p:pic>
    </p:spTree>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architecture</a:t>
            </a:r>
          </a:p>
        </p:txBody>
      </p:sp>
      <p:pic>
        <p:nvPicPr>
          <p:cNvPr id="7" name="Content Placeholder 6" descr="ES_Archictecture-FAA_PostMigrDraft_v3.png"/>
          <p:cNvPicPr>
            <a:picLocks noGrp="1" noChangeAspect="1"/>
          </p:cNvPicPr>
          <p:nvPr>
            <p:ph idx="1"/>
          </p:nvPr>
        </p:nvPicPr>
        <p:blipFill>
          <a:blip r:embed="rId3" cstate="print"/>
          <a:stretch>
            <a:fillRect/>
          </a:stretch>
        </p:blipFill>
        <p:spPr>
          <a:xfrm>
            <a:off x="939562" y="1085850"/>
            <a:ext cx="7229951" cy="4840288"/>
          </a:xfrm>
        </p:spPr>
      </p:pic>
    </p:spTree>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p>
        </p:txBody>
      </p:sp>
      <p:sp>
        <p:nvSpPr>
          <p:cNvPr id="3" name="Content Placeholder 2"/>
          <p:cNvSpPr>
            <a:spLocks noGrp="1"/>
          </p:cNvSpPr>
          <p:nvPr>
            <p:ph idx="1"/>
          </p:nvPr>
        </p:nvSpPr>
        <p:spPr/>
        <p:txBody>
          <a:bodyPr/>
          <a:lstStyle/>
          <a:p>
            <a:r>
              <a:rPr lang="en-US" dirty="0" smtClean="0"/>
              <a:t>Identify the dots and then connect them</a:t>
            </a:r>
          </a:p>
          <a:p>
            <a:r>
              <a:rPr lang="en-US" dirty="0" smtClean="0"/>
              <a:t>Understand what LC modules are required based on your requirements</a:t>
            </a:r>
          </a:p>
          <a:p>
            <a:r>
              <a:rPr lang="en-US" dirty="0" smtClean="0"/>
              <a:t>Identify your integration end points</a:t>
            </a:r>
          </a:p>
          <a:p>
            <a:r>
              <a:rPr lang="en-US" dirty="0" smtClean="0"/>
              <a:t>Avoid large upfront design and “</a:t>
            </a:r>
            <a:r>
              <a:rPr lang="en-US" dirty="0" err="1" smtClean="0"/>
              <a:t>cowboy”coding</a:t>
            </a:r>
            <a:endParaRPr lang="en-US" dirty="0" smtClean="0"/>
          </a:p>
          <a:p>
            <a:r>
              <a:rPr lang="en-US" dirty="0" smtClean="0"/>
              <a:t>Divide and conquer, start small and then go large - think atomic services</a:t>
            </a:r>
          </a:p>
          <a:p>
            <a:r>
              <a:rPr lang="en-US" dirty="0" smtClean="0"/>
              <a:t>Test driven development, continuous integration</a:t>
            </a:r>
          </a:p>
          <a:p>
            <a:r>
              <a:rPr lang="en-US" dirty="0" smtClean="0"/>
              <a:t>Using what you can out of the box to minimize risk, time to complete</a:t>
            </a:r>
          </a:p>
          <a:p>
            <a:r>
              <a:rPr lang="en-US" dirty="0" smtClean="0"/>
              <a:t>Understand your users</a:t>
            </a:r>
          </a:p>
          <a:p>
            <a:endParaRPr lang="en-US" dirty="0" smtClean="0"/>
          </a:p>
          <a:p>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Get Started</a:t>
            </a:r>
            <a:r>
              <a:rPr lang="en-US" dirty="0" smtClean="0"/>
              <a:t> with </a:t>
            </a:r>
            <a:r>
              <a:rPr lang="en-US" b="1" dirty="0" smtClean="0"/>
              <a:t>LiveCycle ES2</a:t>
            </a:r>
            <a:endParaRPr lang="en-US" b="1" dirty="0"/>
          </a:p>
        </p:txBody>
      </p:sp>
      <p:sp>
        <p:nvSpPr>
          <p:cNvPr id="3" name="Content Placeholder 2"/>
          <p:cNvSpPr>
            <a:spLocks noGrp="1"/>
          </p:cNvSpPr>
          <p:nvPr>
            <p:ph idx="1"/>
          </p:nvPr>
        </p:nvSpPr>
        <p:spPr>
          <a:xfrm>
            <a:off x="168563" y="938073"/>
            <a:ext cx="8550275" cy="4840288"/>
          </a:xfrm>
        </p:spPr>
        <p:txBody>
          <a:bodyPr/>
          <a:lstStyle/>
          <a:p>
            <a:pPr lvl="1"/>
            <a:endParaRPr lang="en-US" sz="1800" dirty="0" smtClean="0"/>
          </a:p>
          <a:p>
            <a:r>
              <a:rPr lang="en-US" dirty="0" smtClean="0"/>
              <a:t>Windows/JBOSS DVDs available here at MAX!</a:t>
            </a:r>
          </a:p>
          <a:p>
            <a:pPr lvl="1"/>
            <a:r>
              <a:rPr lang="en-US" sz="1800" dirty="0" smtClean="0"/>
              <a:t>Stop by the LiveCycle station in the Adobe booth</a:t>
            </a:r>
            <a:br>
              <a:rPr lang="en-US" sz="1800" dirty="0" smtClean="0"/>
            </a:br>
            <a:endParaRPr lang="en-US" sz="1800" dirty="0" smtClean="0"/>
          </a:p>
          <a:p>
            <a:r>
              <a:rPr lang="en-US" dirty="0" smtClean="0">
                <a:solidFill>
                  <a:schemeClr val="bg1"/>
                </a:solidFill>
              </a:rPr>
              <a:t>First</a:t>
            </a:r>
            <a:r>
              <a:rPr lang="en-US" dirty="0" smtClean="0">
                <a:solidFill>
                  <a:srgbClr val="EE8012"/>
                </a:solidFill>
              </a:rPr>
              <a:t> </a:t>
            </a:r>
            <a:r>
              <a:rPr lang="en-US" dirty="0" smtClean="0">
                <a:solidFill>
                  <a:srgbClr val="EE8012"/>
                </a:solidFill>
                <a:effectLst>
                  <a:outerShdw blurRad="38100" dist="38100" dir="2700000" algn="tl">
                    <a:srgbClr val="000000">
                      <a:alpha val="43137"/>
                    </a:srgbClr>
                  </a:outerShdw>
                </a:effectLst>
              </a:rPr>
              <a:t>250 developers </a:t>
            </a:r>
            <a:r>
              <a:rPr lang="en-US" dirty="0" smtClean="0"/>
              <a:t>to register can get hosted access online!</a:t>
            </a:r>
          </a:p>
          <a:p>
            <a:pPr lvl="1"/>
            <a:r>
              <a:rPr lang="en-US" sz="1800" dirty="0" smtClean="0">
                <a:hlinkClick r:id="rId3"/>
              </a:rPr>
              <a:t>http://www.adobe.com/devnet/aedp/dev_exp/</a:t>
            </a:r>
            <a:endParaRPr lang="en-US" sz="1800" dirty="0" smtClean="0"/>
          </a:p>
          <a:p>
            <a:pPr lvl="2"/>
            <a:endParaRPr lang="en-US" sz="1800" dirty="0" smtClean="0"/>
          </a:p>
        </p:txBody>
      </p:sp>
      <p:pic>
        <p:nvPicPr>
          <p:cNvPr id="5" name="Picture 4" descr="LCES icon.ai"/>
          <p:cNvPicPr>
            <a:picLocks noChangeAspect="1"/>
          </p:cNvPicPr>
          <p:nvPr/>
        </p:nvPicPr>
        <p:blipFill>
          <a:blip r:embed="rId4" cstate="print"/>
          <a:srcRect l="33007" t="12963" r="31481" b="59764"/>
          <a:stretch>
            <a:fillRect/>
          </a:stretch>
        </p:blipFill>
        <p:spPr>
          <a:xfrm>
            <a:off x="7065816" y="55416"/>
            <a:ext cx="637311" cy="633402"/>
          </a:xfrm>
          <a:prstGeom prst="rect">
            <a:avLst/>
          </a:prstGeom>
          <a:ln>
            <a:noFill/>
          </a:ln>
          <a:effectLst>
            <a:outerShdw blurRad="292100" dist="139700" dir="2700000" algn="tl" rotWithShape="0">
              <a:srgbClr val="333333">
                <a:alpha val="65000"/>
              </a:srgbClr>
            </a:outerShdw>
          </a:effectLst>
        </p:spPr>
      </p:pic>
      <p:pic>
        <p:nvPicPr>
          <p:cNvPr id="6" name="Picture 2"/>
          <p:cNvPicPr>
            <a:picLocks noChangeAspect="1" noChangeArrowheads="1"/>
          </p:cNvPicPr>
          <p:nvPr/>
        </p:nvPicPr>
        <p:blipFill>
          <a:blip r:embed="rId5" cstate="print"/>
          <a:srcRect l="32056" t="25901" r="32340" b="49120"/>
          <a:stretch>
            <a:fillRect/>
          </a:stretch>
        </p:blipFill>
        <p:spPr bwMode="auto">
          <a:xfrm>
            <a:off x="2170545" y="3639119"/>
            <a:ext cx="4426894" cy="248458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p>
        </p:txBody>
      </p:sp>
      <p:sp>
        <p:nvSpPr>
          <p:cNvPr id="3" name="Content Placeholder 2"/>
          <p:cNvSpPr>
            <a:spLocks noGrp="1"/>
          </p:cNvSpPr>
          <p:nvPr>
            <p:ph idx="1"/>
          </p:nvPr>
        </p:nvSpPr>
        <p:spPr/>
        <p:txBody>
          <a:bodyPr/>
          <a:lstStyle/>
          <a:p>
            <a:pPr algn="ctr">
              <a:buNone/>
            </a:pPr>
            <a:r>
              <a:rPr lang="en-US" sz="6600" dirty="0" smtClean="0"/>
              <a:t>?</a:t>
            </a:r>
          </a:p>
          <a:p>
            <a:pPr algn="ctr">
              <a:buNone/>
            </a:pPr>
            <a:endParaRPr lang="en-US" sz="6000" dirty="0" smtClean="0"/>
          </a:p>
          <a:p>
            <a:pPr algn="ctr">
              <a:buNone/>
            </a:pPr>
            <a:r>
              <a:rPr lang="en-US" sz="3200" dirty="0" smtClean="0"/>
              <a:t>dsaikaly@adobe.com</a:t>
            </a:r>
            <a:endParaRPr lang="en-US" sz="3200" dirty="0"/>
          </a:p>
        </p:txBody>
      </p:sp>
    </p:spTree>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rot="10800000">
            <a:off x="0" y="0"/>
            <a:ext cx="9144000" cy="6858000"/>
          </a:xfrm>
          <a:prstGeom prst="rect">
            <a:avLst/>
          </a:prstGeom>
          <a:gradFill>
            <a:gsLst>
              <a:gs pos="0">
                <a:schemeClr val="bg2">
                  <a:lumMod val="90000"/>
                </a:schemeClr>
              </a:gs>
              <a:gs pos="100000">
                <a:schemeClr val="bg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dobe Clean" pitchFamily="34" charset="0"/>
            </a:endParaRPr>
          </a:p>
        </p:txBody>
      </p:sp>
      <p:pic>
        <p:nvPicPr>
          <p:cNvPr id="6" name="Picture 5" descr="logo_max_with_tag_gray.png"/>
          <p:cNvPicPr>
            <a:picLocks noChangeAspect="1"/>
          </p:cNvPicPr>
          <p:nvPr/>
        </p:nvPicPr>
        <p:blipFill>
          <a:blip r:embed="rId3" cstate="print"/>
          <a:stretch>
            <a:fillRect/>
          </a:stretch>
        </p:blipFill>
        <p:spPr>
          <a:xfrm>
            <a:off x="2940394" y="2992005"/>
            <a:ext cx="3263212" cy="873990"/>
          </a:xfrm>
          <a:prstGeom prst="rect">
            <a:avLst/>
          </a:prstGeom>
        </p:spPr>
      </p:pic>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Connecting the ……</a:t>
            </a:r>
            <a:endParaRPr lang="en-US" dirty="0"/>
          </a:p>
        </p:txBody>
      </p:sp>
      <p:pic>
        <p:nvPicPr>
          <p:cNvPr id="5" name="Picture 4" descr="dots.gif"/>
          <p:cNvPicPr>
            <a:picLocks noChangeAspect="1"/>
          </p:cNvPicPr>
          <p:nvPr/>
        </p:nvPicPr>
        <p:blipFill>
          <a:blip r:embed="rId3" cstate="print"/>
          <a:stretch>
            <a:fillRect/>
          </a:stretch>
        </p:blipFill>
        <p:spPr>
          <a:xfrm>
            <a:off x="2019300" y="832998"/>
            <a:ext cx="5105400" cy="5524500"/>
          </a:xfrm>
          <a:prstGeom prst="rect">
            <a:avLst/>
          </a:prstGeom>
        </p:spPr>
      </p:pic>
      <p:cxnSp>
        <p:nvCxnSpPr>
          <p:cNvPr id="7" name="Straight Connector 6"/>
          <p:cNvCxnSpPr/>
          <p:nvPr/>
        </p:nvCxnSpPr>
        <p:spPr>
          <a:xfrm>
            <a:off x="2660073" y="1194955"/>
            <a:ext cx="1413163" cy="1059872"/>
          </a:xfrm>
          <a:prstGeom prst="line">
            <a:avLst/>
          </a:prstGeom>
          <a:ln w="38100"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3735530" y="1646960"/>
            <a:ext cx="1091050" cy="270164"/>
          </a:xfrm>
          <a:prstGeom prst="line">
            <a:avLst/>
          </a:prstGeom>
          <a:ln w="38100"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4078433" y="1636568"/>
            <a:ext cx="1070263" cy="353289"/>
          </a:xfrm>
          <a:prstGeom prst="line">
            <a:avLst/>
          </a:prstGeom>
          <a:ln w="38100"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0800000" flipV="1">
            <a:off x="4821383" y="1330036"/>
            <a:ext cx="1132609" cy="1028700"/>
          </a:xfrm>
          <a:prstGeom prst="line">
            <a:avLst/>
          </a:prstGeom>
          <a:ln w="38100"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5400000">
            <a:off x="4987638" y="1683326"/>
            <a:ext cx="1288473" cy="644238"/>
          </a:xfrm>
          <a:prstGeom prst="line">
            <a:avLst/>
          </a:prstGeom>
          <a:ln w="38100"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10800000" flipV="1">
            <a:off x="5361710" y="2597729"/>
            <a:ext cx="997527" cy="20780"/>
          </a:xfrm>
          <a:prstGeom prst="line">
            <a:avLst/>
          </a:prstGeom>
          <a:ln w="38100"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5400000">
            <a:off x="5626679" y="2696440"/>
            <a:ext cx="800100" cy="602675"/>
          </a:xfrm>
          <a:prstGeom prst="line">
            <a:avLst/>
          </a:prstGeom>
          <a:ln w="38100"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0800000">
            <a:off x="5756567" y="3418613"/>
            <a:ext cx="810489" cy="550715"/>
          </a:xfrm>
          <a:prstGeom prst="line">
            <a:avLst/>
          </a:prstGeom>
          <a:ln w="38100"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10800000">
            <a:off x="5538355" y="3938156"/>
            <a:ext cx="1066802" cy="48493"/>
          </a:xfrm>
          <a:prstGeom prst="line">
            <a:avLst/>
          </a:prstGeom>
          <a:ln w="38100"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16200000" flipV="1">
            <a:off x="5418859" y="4057650"/>
            <a:ext cx="1111828" cy="914400"/>
          </a:xfrm>
          <a:prstGeom prst="line">
            <a:avLst/>
          </a:prstGeom>
          <a:ln w="38100"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0800000">
            <a:off x="5122719" y="4426528"/>
            <a:ext cx="1288473" cy="644239"/>
          </a:xfrm>
          <a:prstGeom prst="line">
            <a:avLst/>
          </a:prstGeom>
          <a:ln w="38100"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flipH="1" flipV="1">
            <a:off x="4514850" y="4961659"/>
            <a:ext cx="1101436" cy="135082"/>
          </a:xfrm>
          <a:prstGeom prst="line">
            <a:avLst/>
          </a:prstGeom>
          <a:ln w="38100"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6200000" flipV="1">
            <a:off x="4192733" y="4816187"/>
            <a:ext cx="987137" cy="644235"/>
          </a:xfrm>
          <a:prstGeom prst="line">
            <a:avLst/>
          </a:prstGeom>
          <a:ln w="38100"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5400000" flipH="1" flipV="1">
            <a:off x="3314701" y="4821382"/>
            <a:ext cx="1226127" cy="914400"/>
          </a:xfrm>
          <a:prstGeom prst="line">
            <a:avLst/>
          </a:prstGeom>
          <a:ln w="38100"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5400000" flipH="1" flipV="1">
            <a:off x="2784766" y="5070763"/>
            <a:ext cx="1475509" cy="103913"/>
          </a:xfrm>
          <a:prstGeom prst="line">
            <a:avLst/>
          </a:prstGeom>
          <a:ln w="38100"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2358736" y="4395355"/>
            <a:ext cx="1226128" cy="228600"/>
          </a:xfrm>
          <a:prstGeom prst="line">
            <a:avLst/>
          </a:prstGeom>
          <a:ln w="38100"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flipH="1" flipV="1">
            <a:off x="2239242" y="3725142"/>
            <a:ext cx="1007917" cy="789710"/>
          </a:xfrm>
          <a:prstGeom prst="line">
            <a:avLst/>
          </a:prstGeom>
          <a:ln w="38100"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16200000" flipH="1">
            <a:off x="2337957" y="2847110"/>
            <a:ext cx="955963" cy="581888"/>
          </a:xfrm>
          <a:prstGeom prst="line">
            <a:avLst/>
          </a:prstGeom>
          <a:ln w="38100"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2545775" y="2649685"/>
            <a:ext cx="810492" cy="114300"/>
          </a:xfrm>
          <a:prstGeom prst="line">
            <a:avLst/>
          </a:prstGeom>
          <a:ln w="38100"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16200000" flipH="1">
            <a:off x="2228850" y="1657350"/>
            <a:ext cx="1579418" cy="716972"/>
          </a:xfrm>
          <a:prstGeom prst="line">
            <a:avLst/>
          </a:prstGeom>
          <a:ln w="38100" cmpd="sng">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13"/>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16"/>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19"/>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500"/>
                                  </p:stCondLst>
                                  <p:childTnLst>
                                    <p:set>
                                      <p:cBhvr>
                                        <p:cTn id="21" dur="1" fill="hold">
                                          <p:stCondLst>
                                            <p:cond delay="0"/>
                                          </p:stCondLst>
                                        </p:cTn>
                                        <p:tgtEl>
                                          <p:spTgt spid="22"/>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nodeType="afterEffect">
                                  <p:stCondLst>
                                    <p:cond delay="500"/>
                                  </p:stCondLst>
                                  <p:childTnLst>
                                    <p:set>
                                      <p:cBhvr>
                                        <p:cTn id="24" dur="1" fill="hold">
                                          <p:stCondLst>
                                            <p:cond delay="0"/>
                                          </p:stCondLst>
                                        </p:cTn>
                                        <p:tgtEl>
                                          <p:spTgt spid="25"/>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nodeType="afterEffect">
                                  <p:stCondLst>
                                    <p:cond delay="500"/>
                                  </p:stCondLst>
                                  <p:childTnLst>
                                    <p:set>
                                      <p:cBhvr>
                                        <p:cTn id="27" dur="1" fill="hold">
                                          <p:stCondLst>
                                            <p:cond delay="0"/>
                                          </p:stCondLst>
                                        </p:cTn>
                                        <p:tgtEl>
                                          <p:spTgt spid="28"/>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nodeType="afterEffect">
                                  <p:stCondLst>
                                    <p:cond delay="500"/>
                                  </p:stCondLst>
                                  <p:childTnLst>
                                    <p:set>
                                      <p:cBhvr>
                                        <p:cTn id="30" dur="1" fill="hold">
                                          <p:stCondLst>
                                            <p:cond delay="0"/>
                                          </p:stCondLst>
                                        </p:cTn>
                                        <p:tgtEl>
                                          <p:spTgt spid="31"/>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nodeType="afterEffect">
                                  <p:stCondLst>
                                    <p:cond delay="500"/>
                                  </p:stCondLst>
                                  <p:childTnLst>
                                    <p:set>
                                      <p:cBhvr>
                                        <p:cTn id="33" dur="1" fill="hold">
                                          <p:stCondLst>
                                            <p:cond delay="0"/>
                                          </p:stCondLst>
                                        </p:cTn>
                                        <p:tgtEl>
                                          <p:spTgt spid="34"/>
                                        </p:tgtEl>
                                        <p:attrNameLst>
                                          <p:attrName>style.visibility</p:attrName>
                                        </p:attrNameLst>
                                      </p:cBhvr>
                                      <p:to>
                                        <p:strVal val="visible"/>
                                      </p:to>
                                    </p:set>
                                  </p:childTnLst>
                                </p:cTn>
                              </p:par>
                            </p:childTnLst>
                          </p:cTn>
                        </p:par>
                        <p:par>
                          <p:cTn id="34" fill="hold">
                            <p:stCondLst>
                              <p:cond delay="4500"/>
                            </p:stCondLst>
                            <p:childTnLst>
                              <p:par>
                                <p:cTn id="35" presetID="1" presetClass="entr" presetSubtype="0" fill="hold" nodeType="afterEffect">
                                  <p:stCondLst>
                                    <p:cond delay="500"/>
                                  </p:stCondLst>
                                  <p:childTnLst>
                                    <p:set>
                                      <p:cBhvr>
                                        <p:cTn id="36" dur="1" fill="hold">
                                          <p:stCondLst>
                                            <p:cond delay="0"/>
                                          </p:stCondLst>
                                        </p:cTn>
                                        <p:tgtEl>
                                          <p:spTgt spid="37"/>
                                        </p:tgtEl>
                                        <p:attrNameLst>
                                          <p:attrName>style.visibility</p:attrName>
                                        </p:attrNameLst>
                                      </p:cBhvr>
                                      <p:to>
                                        <p:strVal val="visible"/>
                                      </p:to>
                                    </p:set>
                                  </p:childTnLst>
                                </p:cTn>
                              </p:par>
                            </p:childTnLst>
                          </p:cTn>
                        </p:par>
                        <p:par>
                          <p:cTn id="37" fill="hold">
                            <p:stCondLst>
                              <p:cond delay="5000"/>
                            </p:stCondLst>
                            <p:childTnLst>
                              <p:par>
                                <p:cTn id="38" presetID="1" presetClass="entr" presetSubtype="0" fill="hold" nodeType="afterEffect">
                                  <p:stCondLst>
                                    <p:cond delay="500"/>
                                  </p:stCondLst>
                                  <p:childTnLst>
                                    <p:set>
                                      <p:cBhvr>
                                        <p:cTn id="39" dur="1" fill="hold">
                                          <p:stCondLst>
                                            <p:cond delay="0"/>
                                          </p:stCondLst>
                                        </p:cTn>
                                        <p:tgtEl>
                                          <p:spTgt spid="41"/>
                                        </p:tgtEl>
                                        <p:attrNameLst>
                                          <p:attrName>style.visibility</p:attrName>
                                        </p:attrNameLst>
                                      </p:cBhvr>
                                      <p:to>
                                        <p:strVal val="visible"/>
                                      </p:to>
                                    </p:set>
                                  </p:childTnLst>
                                </p:cTn>
                              </p:par>
                            </p:childTnLst>
                          </p:cTn>
                        </p:par>
                        <p:par>
                          <p:cTn id="40" fill="hold">
                            <p:stCondLst>
                              <p:cond delay="5500"/>
                            </p:stCondLst>
                            <p:childTnLst>
                              <p:par>
                                <p:cTn id="41" presetID="1" presetClass="entr" presetSubtype="0" fill="hold" nodeType="afterEffect">
                                  <p:stCondLst>
                                    <p:cond delay="500"/>
                                  </p:stCondLst>
                                  <p:childTnLst>
                                    <p:set>
                                      <p:cBhvr>
                                        <p:cTn id="42" dur="1" fill="hold">
                                          <p:stCondLst>
                                            <p:cond delay="0"/>
                                          </p:stCondLst>
                                        </p:cTn>
                                        <p:tgtEl>
                                          <p:spTgt spid="44"/>
                                        </p:tgtEl>
                                        <p:attrNameLst>
                                          <p:attrName>style.visibility</p:attrName>
                                        </p:attrNameLst>
                                      </p:cBhvr>
                                      <p:to>
                                        <p:strVal val="visible"/>
                                      </p:to>
                                    </p:set>
                                  </p:childTnLst>
                                </p:cTn>
                              </p:par>
                            </p:childTnLst>
                          </p:cTn>
                        </p:par>
                        <p:par>
                          <p:cTn id="43" fill="hold">
                            <p:stCondLst>
                              <p:cond delay="6000"/>
                            </p:stCondLst>
                            <p:childTnLst>
                              <p:par>
                                <p:cTn id="44" presetID="1" presetClass="entr" presetSubtype="0" fill="hold" nodeType="afterEffect">
                                  <p:stCondLst>
                                    <p:cond delay="500"/>
                                  </p:stCondLst>
                                  <p:childTnLst>
                                    <p:set>
                                      <p:cBhvr>
                                        <p:cTn id="45" dur="1" fill="hold">
                                          <p:stCondLst>
                                            <p:cond delay="0"/>
                                          </p:stCondLst>
                                        </p:cTn>
                                        <p:tgtEl>
                                          <p:spTgt spid="47"/>
                                        </p:tgtEl>
                                        <p:attrNameLst>
                                          <p:attrName>style.visibility</p:attrName>
                                        </p:attrNameLst>
                                      </p:cBhvr>
                                      <p:to>
                                        <p:strVal val="visible"/>
                                      </p:to>
                                    </p:set>
                                  </p:childTnLst>
                                </p:cTn>
                              </p:par>
                            </p:childTnLst>
                          </p:cTn>
                        </p:par>
                        <p:par>
                          <p:cTn id="46" fill="hold">
                            <p:stCondLst>
                              <p:cond delay="6500"/>
                            </p:stCondLst>
                            <p:childTnLst>
                              <p:par>
                                <p:cTn id="47" presetID="1" presetClass="entr" presetSubtype="0" fill="hold" nodeType="afterEffect">
                                  <p:stCondLst>
                                    <p:cond delay="500"/>
                                  </p:stCondLst>
                                  <p:childTnLst>
                                    <p:set>
                                      <p:cBhvr>
                                        <p:cTn id="48" dur="1" fill="hold">
                                          <p:stCondLst>
                                            <p:cond delay="0"/>
                                          </p:stCondLst>
                                        </p:cTn>
                                        <p:tgtEl>
                                          <p:spTgt spid="50"/>
                                        </p:tgtEl>
                                        <p:attrNameLst>
                                          <p:attrName>style.visibility</p:attrName>
                                        </p:attrNameLst>
                                      </p:cBhvr>
                                      <p:to>
                                        <p:strVal val="visible"/>
                                      </p:to>
                                    </p:set>
                                  </p:childTnLst>
                                </p:cTn>
                              </p:par>
                            </p:childTnLst>
                          </p:cTn>
                        </p:par>
                        <p:par>
                          <p:cTn id="49" fill="hold">
                            <p:stCondLst>
                              <p:cond delay="7000"/>
                            </p:stCondLst>
                            <p:childTnLst>
                              <p:par>
                                <p:cTn id="50" presetID="1" presetClass="entr" presetSubtype="0" fill="hold" nodeType="afterEffect">
                                  <p:stCondLst>
                                    <p:cond delay="500"/>
                                  </p:stCondLst>
                                  <p:childTnLst>
                                    <p:set>
                                      <p:cBhvr>
                                        <p:cTn id="51" dur="1" fill="hold">
                                          <p:stCondLst>
                                            <p:cond delay="0"/>
                                          </p:stCondLst>
                                        </p:cTn>
                                        <p:tgtEl>
                                          <p:spTgt spid="53"/>
                                        </p:tgtEl>
                                        <p:attrNameLst>
                                          <p:attrName>style.visibility</p:attrName>
                                        </p:attrNameLst>
                                      </p:cBhvr>
                                      <p:to>
                                        <p:strVal val="visible"/>
                                      </p:to>
                                    </p:set>
                                  </p:childTnLst>
                                </p:cTn>
                              </p:par>
                            </p:childTnLst>
                          </p:cTn>
                        </p:par>
                        <p:par>
                          <p:cTn id="52" fill="hold">
                            <p:stCondLst>
                              <p:cond delay="7500"/>
                            </p:stCondLst>
                            <p:childTnLst>
                              <p:par>
                                <p:cTn id="53" presetID="1" presetClass="entr" presetSubtype="0" fill="hold" nodeType="afterEffect">
                                  <p:stCondLst>
                                    <p:cond delay="500"/>
                                  </p:stCondLst>
                                  <p:childTnLst>
                                    <p:set>
                                      <p:cBhvr>
                                        <p:cTn id="54" dur="1" fill="hold">
                                          <p:stCondLst>
                                            <p:cond delay="0"/>
                                          </p:stCondLst>
                                        </p:cTn>
                                        <p:tgtEl>
                                          <p:spTgt spid="56"/>
                                        </p:tgtEl>
                                        <p:attrNameLst>
                                          <p:attrName>style.visibility</p:attrName>
                                        </p:attrNameLst>
                                      </p:cBhvr>
                                      <p:to>
                                        <p:strVal val="visible"/>
                                      </p:to>
                                    </p:set>
                                  </p:childTnLst>
                                </p:cTn>
                              </p:par>
                            </p:childTnLst>
                          </p:cTn>
                        </p:par>
                        <p:par>
                          <p:cTn id="55" fill="hold">
                            <p:stCondLst>
                              <p:cond delay="8000"/>
                            </p:stCondLst>
                            <p:childTnLst>
                              <p:par>
                                <p:cTn id="56" presetID="1" presetClass="entr" presetSubtype="0" fill="hold" nodeType="afterEffect">
                                  <p:stCondLst>
                                    <p:cond delay="500"/>
                                  </p:stCondLst>
                                  <p:childTnLst>
                                    <p:set>
                                      <p:cBhvr>
                                        <p:cTn id="57" dur="1" fill="hold">
                                          <p:stCondLst>
                                            <p:cond delay="0"/>
                                          </p:stCondLst>
                                        </p:cTn>
                                        <p:tgtEl>
                                          <p:spTgt spid="59"/>
                                        </p:tgtEl>
                                        <p:attrNameLst>
                                          <p:attrName>style.visibility</p:attrName>
                                        </p:attrNameLst>
                                      </p:cBhvr>
                                      <p:to>
                                        <p:strVal val="visible"/>
                                      </p:to>
                                    </p:set>
                                  </p:childTnLst>
                                </p:cTn>
                              </p:par>
                            </p:childTnLst>
                          </p:cTn>
                        </p:par>
                        <p:par>
                          <p:cTn id="58" fill="hold">
                            <p:stCondLst>
                              <p:cond delay="8500"/>
                            </p:stCondLst>
                            <p:childTnLst>
                              <p:par>
                                <p:cTn id="59" presetID="1" presetClass="entr" presetSubtype="0" fill="hold" nodeType="afterEffect">
                                  <p:stCondLst>
                                    <p:cond delay="500"/>
                                  </p:stCondLst>
                                  <p:childTnLst>
                                    <p:set>
                                      <p:cBhvr>
                                        <p:cTn id="60" dur="1" fill="hold">
                                          <p:stCondLst>
                                            <p:cond delay="0"/>
                                          </p:stCondLst>
                                        </p:cTn>
                                        <p:tgtEl>
                                          <p:spTgt spid="67"/>
                                        </p:tgtEl>
                                        <p:attrNameLst>
                                          <p:attrName>style.visibility</p:attrName>
                                        </p:attrNameLst>
                                      </p:cBhvr>
                                      <p:to>
                                        <p:strVal val="visible"/>
                                      </p:to>
                                    </p:set>
                                  </p:childTnLst>
                                </p:cTn>
                              </p:par>
                            </p:childTnLst>
                          </p:cTn>
                        </p:par>
                        <p:par>
                          <p:cTn id="61" fill="hold">
                            <p:stCondLst>
                              <p:cond delay="9000"/>
                            </p:stCondLst>
                            <p:childTnLst>
                              <p:par>
                                <p:cTn id="62" presetID="1" presetClass="entr" presetSubtype="0" fill="hold" nodeType="afterEffect">
                                  <p:stCondLst>
                                    <p:cond delay="500"/>
                                  </p:stCondLst>
                                  <p:childTnLst>
                                    <p:set>
                                      <p:cBhvr>
                                        <p:cTn id="63"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7" name="Rectangle 7"/>
          <p:cNvSpPr>
            <a:spLocks noGrp="1" noChangeArrowheads="1"/>
          </p:cNvSpPr>
          <p:nvPr>
            <p:ph type="ctrTitle" sz="quarter"/>
          </p:nvPr>
        </p:nvSpPr>
        <p:spPr>
          <a:xfrm>
            <a:off x="439049" y="894953"/>
            <a:ext cx="4794432" cy="1090403"/>
          </a:xfrm>
        </p:spPr>
        <p:txBody>
          <a:bodyPr>
            <a:normAutofit/>
          </a:bodyPr>
          <a:lstStyle/>
          <a:p>
            <a:r>
              <a:rPr lang="en-US" dirty="0" smtClean="0"/>
              <a:t>Using LiveCycle out of the box</a:t>
            </a:r>
            <a:endParaRPr lang="en-US" dirty="0"/>
          </a:p>
        </p:txBody>
      </p:sp>
      <p:sp>
        <p:nvSpPr>
          <p:cNvPr id="10248" name="Rectangle 8"/>
          <p:cNvSpPr>
            <a:spLocks noGrp="1" noChangeArrowheads="1"/>
          </p:cNvSpPr>
          <p:nvPr>
            <p:ph type="subTitle" sz="quarter" idx="1"/>
          </p:nvPr>
        </p:nvSpPr>
        <p:spPr/>
        <p:txBody>
          <a:bodyPr/>
          <a:lstStyle/>
          <a:p>
            <a:endParaRPr lang="en-US" sz="2000" dirty="0"/>
          </a:p>
        </p:txBody>
      </p:sp>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OOB Functionality Overview</a:t>
            </a:r>
          </a:p>
        </p:txBody>
      </p:sp>
      <p:pic>
        <p:nvPicPr>
          <p:cNvPr id="91138" name="Picture 2" descr="C:\Documents and Settings\dsaikaly\Local Settings\Temporary Internet Files\Content.IE5\BISQIM6O\MCj04242300000[1].wmf"/>
          <p:cNvPicPr>
            <a:picLocks noChangeAspect="1" noChangeArrowheads="1"/>
          </p:cNvPicPr>
          <p:nvPr/>
        </p:nvPicPr>
        <p:blipFill>
          <a:blip r:embed="rId3" cstate="print"/>
          <a:srcRect/>
          <a:stretch>
            <a:fillRect/>
          </a:stretch>
        </p:blipFill>
        <p:spPr bwMode="auto">
          <a:xfrm>
            <a:off x="189271" y="1286083"/>
            <a:ext cx="1454150" cy="1851025"/>
          </a:xfrm>
          <a:prstGeom prst="rect">
            <a:avLst/>
          </a:prstGeom>
          <a:noFill/>
        </p:spPr>
      </p:pic>
      <p:pic>
        <p:nvPicPr>
          <p:cNvPr id="91139" name="Picture 3" descr="C:\Documents and Settings\dsaikaly\Local Settings\Temporary Internet Files\Content.IE5\BISQIM6O\MCj04242020000[1].wmf"/>
          <p:cNvPicPr>
            <a:picLocks noChangeAspect="1" noChangeArrowheads="1"/>
          </p:cNvPicPr>
          <p:nvPr/>
        </p:nvPicPr>
        <p:blipFill>
          <a:blip r:embed="rId4" cstate="print"/>
          <a:srcRect/>
          <a:stretch>
            <a:fillRect/>
          </a:stretch>
        </p:blipFill>
        <p:spPr bwMode="auto">
          <a:xfrm>
            <a:off x="2084959" y="1225758"/>
            <a:ext cx="1136650" cy="1971675"/>
          </a:xfrm>
          <a:prstGeom prst="rect">
            <a:avLst/>
          </a:prstGeom>
          <a:noFill/>
          <a:effectLst>
            <a:outerShdw blurRad="50800" dist="38100" dir="2700000" algn="tl" rotWithShape="0">
              <a:prstClr val="black">
                <a:alpha val="40000"/>
              </a:prstClr>
            </a:outerShdw>
          </a:effectLst>
        </p:spPr>
      </p:pic>
      <p:pic>
        <p:nvPicPr>
          <p:cNvPr id="91140" name="Picture 4" descr="C:\Documents and Settings\dsaikaly\Local Settings\Temporary Internet Files\Content.IE5\G4JQ2AI3\MCj04338740000[1].png"/>
          <p:cNvPicPr>
            <a:picLocks noChangeAspect="1" noChangeArrowheads="1"/>
          </p:cNvPicPr>
          <p:nvPr/>
        </p:nvPicPr>
        <p:blipFill>
          <a:blip r:embed="rId5" cstate="print"/>
          <a:srcRect/>
          <a:stretch>
            <a:fillRect/>
          </a:stretch>
        </p:blipFill>
        <p:spPr bwMode="auto">
          <a:xfrm>
            <a:off x="3542882" y="1297195"/>
            <a:ext cx="1828800" cy="1828800"/>
          </a:xfrm>
          <a:prstGeom prst="rect">
            <a:avLst/>
          </a:prstGeom>
          <a:noFill/>
        </p:spPr>
      </p:pic>
      <p:pic>
        <p:nvPicPr>
          <p:cNvPr id="91144" name="Picture 8" descr="C:\Documents and Settings\dsaikaly\Local Settings\Temporary Internet Files\Content.IE5\3WQIYRWP\MCBD06552_0000[1].wmf"/>
          <p:cNvPicPr>
            <a:picLocks noChangeAspect="1" noChangeArrowheads="1"/>
          </p:cNvPicPr>
          <p:nvPr/>
        </p:nvPicPr>
        <p:blipFill>
          <a:blip r:embed="rId6" cstate="print"/>
          <a:srcRect/>
          <a:stretch>
            <a:fillRect/>
          </a:stretch>
        </p:blipFill>
        <p:spPr bwMode="auto">
          <a:xfrm>
            <a:off x="5457881" y="1468772"/>
            <a:ext cx="1640657" cy="1493884"/>
          </a:xfrm>
          <a:prstGeom prst="rect">
            <a:avLst/>
          </a:prstGeom>
          <a:noFill/>
        </p:spPr>
      </p:pic>
      <p:pic>
        <p:nvPicPr>
          <p:cNvPr id="91148" name="Picture 12" descr="C:\Documents and Settings\dsaikaly\Local Settings\Temporary Internet Files\Content.IE5\BISQIM6O\MCj04040350000[1].wmf"/>
          <p:cNvPicPr>
            <a:picLocks noChangeAspect="1" noChangeArrowheads="1"/>
          </p:cNvPicPr>
          <p:nvPr/>
        </p:nvPicPr>
        <p:blipFill>
          <a:blip r:embed="rId7" cstate="print"/>
          <a:srcRect/>
          <a:stretch>
            <a:fillRect/>
          </a:stretch>
        </p:blipFill>
        <p:spPr bwMode="auto">
          <a:xfrm>
            <a:off x="7264116" y="1290845"/>
            <a:ext cx="1644650" cy="1841500"/>
          </a:xfrm>
          <a:prstGeom prst="rect">
            <a:avLst/>
          </a:prstGeom>
          <a:noFill/>
        </p:spPr>
      </p:pic>
      <p:sp>
        <p:nvSpPr>
          <p:cNvPr id="17" name="TextBox 16"/>
          <p:cNvSpPr txBox="1"/>
          <p:nvPr/>
        </p:nvSpPr>
        <p:spPr>
          <a:xfrm>
            <a:off x="166538" y="3218688"/>
            <a:ext cx="1499616" cy="646331"/>
          </a:xfrm>
          <a:prstGeom prst="rect">
            <a:avLst/>
          </a:prstGeom>
          <a:noFill/>
        </p:spPr>
        <p:txBody>
          <a:bodyPr wrap="square" rtlCol="0" anchor="ctr">
            <a:spAutoFit/>
          </a:bodyPr>
          <a:lstStyle/>
          <a:p>
            <a:pPr algn="ctr"/>
            <a:r>
              <a:rPr lang="en-US" dirty="0" smtClean="0"/>
              <a:t>Data Capture</a:t>
            </a:r>
            <a:endParaRPr lang="en-US" dirty="0"/>
          </a:p>
        </p:txBody>
      </p:sp>
      <p:sp>
        <p:nvSpPr>
          <p:cNvPr id="24" name="TextBox 23"/>
          <p:cNvSpPr txBox="1"/>
          <p:nvPr/>
        </p:nvSpPr>
        <p:spPr>
          <a:xfrm>
            <a:off x="1903476" y="3218688"/>
            <a:ext cx="1499616" cy="646331"/>
          </a:xfrm>
          <a:prstGeom prst="rect">
            <a:avLst/>
          </a:prstGeom>
          <a:noFill/>
        </p:spPr>
        <p:txBody>
          <a:bodyPr wrap="square" rtlCol="0" anchor="ctr">
            <a:spAutoFit/>
          </a:bodyPr>
          <a:lstStyle/>
          <a:p>
            <a:pPr algn="ctr" fontAlgn="auto">
              <a:spcBef>
                <a:spcPts val="0"/>
              </a:spcBef>
              <a:spcAft>
                <a:spcPts val="0"/>
              </a:spcAft>
              <a:defRPr/>
            </a:pPr>
            <a:r>
              <a:rPr lang="en-US" dirty="0" smtClean="0"/>
              <a:t>Information Assurance</a:t>
            </a:r>
          </a:p>
        </p:txBody>
      </p:sp>
      <p:sp>
        <p:nvSpPr>
          <p:cNvPr id="25" name="TextBox 24"/>
          <p:cNvSpPr txBox="1"/>
          <p:nvPr/>
        </p:nvSpPr>
        <p:spPr>
          <a:xfrm>
            <a:off x="3707474" y="3218688"/>
            <a:ext cx="1499616" cy="646331"/>
          </a:xfrm>
          <a:prstGeom prst="rect">
            <a:avLst/>
          </a:prstGeom>
          <a:noFill/>
        </p:spPr>
        <p:txBody>
          <a:bodyPr wrap="square" rtlCol="0" anchor="ctr">
            <a:spAutoFit/>
          </a:bodyPr>
          <a:lstStyle/>
          <a:p>
            <a:pPr algn="ctr" fontAlgn="auto">
              <a:spcBef>
                <a:spcPts val="0"/>
              </a:spcBef>
              <a:spcAft>
                <a:spcPts val="0"/>
              </a:spcAft>
              <a:defRPr/>
            </a:pPr>
            <a:r>
              <a:rPr lang="en-US" dirty="0" smtClean="0"/>
              <a:t>Document Output</a:t>
            </a:r>
            <a:endParaRPr lang="en-US" dirty="0"/>
          </a:p>
        </p:txBody>
      </p:sp>
      <p:sp>
        <p:nvSpPr>
          <p:cNvPr id="26" name="TextBox 25"/>
          <p:cNvSpPr txBox="1"/>
          <p:nvPr/>
        </p:nvSpPr>
        <p:spPr>
          <a:xfrm>
            <a:off x="5400001" y="3218688"/>
            <a:ext cx="1786128" cy="646331"/>
          </a:xfrm>
          <a:prstGeom prst="rect">
            <a:avLst/>
          </a:prstGeom>
          <a:noFill/>
        </p:spPr>
        <p:txBody>
          <a:bodyPr wrap="square" rtlCol="0" anchor="ctr">
            <a:spAutoFit/>
          </a:bodyPr>
          <a:lstStyle/>
          <a:p>
            <a:pPr algn="ctr" fontAlgn="auto">
              <a:spcBef>
                <a:spcPts val="0"/>
              </a:spcBef>
              <a:spcAft>
                <a:spcPts val="0"/>
              </a:spcAft>
              <a:defRPr/>
            </a:pPr>
            <a:r>
              <a:rPr lang="en-US" dirty="0" smtClean="0"/>
              <a:t>Process Management</a:t>
            </a:r>
          </a:p>
        </p:txBody>
      </p:sp>
      <p:sp>
        <p:nvSpPr>
          <p:cNvPr id="27" name="TextBox 26"/>
          <p:cNvSpPr txBox="1"/>
          <p:nvPr/>
        </p:nvSpPr>
        <p:spPr>
          <a:xfrm>
            <a:off x="7336633" y="3218688"/>
            <a:ext cx="1499616" cy="646331"/>
          </a:xfrm>
          <a:prstGeom prst="rect">
            <a:avLst/>
          </a:prstGeom>
          <a:noFill/>
        </p:spPr>
        <p:txBody>
          <a:bodyPr wrap="square" rtlCol="0" anchor="ctr">
            <a:spAutoFit/>
          </a:bodyPr>
          <a:lstStyle/>
          <a:p>
            <a:pPr algn="ctr" fontAlgn="auto">
              <a:spcBef>
                <a:spcPts val="0"/>
              </a:spcBef>
              <a:spcAft>
                <a:spcPts val="0"/>
              </a:spcAft>
              <a:defRPr/>
            </a:pPr>
            <a:r>
              <a:rPr lang="en-US" dirty="0" smtClean="0"/>
              <a:t>Content Services</a:t>
            </a:r>
            <a:endParaRPr lang="en-US" dirty="0"/>
          </a:p>
        </p:txBody>
      </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211" y="223982"/>
            <a:ext cx="8564563" cy="403225"/>
          </a:xfrm>
        </p:spPr>
        <p:txBody>
          <a:bodyPr/>
          <a:lstStyle/>
          <a:p>
            <a:r>
              <a:rPr lang="en-US" dirty="0" smtClean="0"/>
              <a:t>OOB Functionality Overview</a:t>
            </a:r>
          </a:p>
        </p:txBody>
      </p:sp>
      <p:graphicFrame>
        <p:nvGraphicFramePr>
          <p:cNvPr id="123" name="Table 122"/>
          <p:cNvGraphicFramePr>
            <a:graphicFrameLocks noGrp="1"/>
          </p:cNvGraphicFramePr>
          <p:nvPr/>
        </p:nvGraphicFramePr>
        <p:xfrm>
          <a:off x="1330040" y="860004"/>
          <a:ext cx="7013864" cy="5457158"/>
        </p:xfrm>
        <a:graphic>
          <a:graphicData uri="http://schemas.openxmlformats.org/drawingml/2006/table">
            <a:tbl>
              <a:tblPr/>
              <a:tblGrid>
                <a:gridCol w="7013864"/>
              </a:tblGrid>
              <a:tr h="386650">
                <a:tc>
                  <a:txBody>
                    <a:bodyPr/>
                    <a:lstStyle/>
                    <a:p>
                      <a:r>
                        <a:rPr lang="en-US" sz="1400" b="1" dirty="0">
                          <a:latin typeface="Adobe Clean" pitchFamily="34" charset="0"/>
                          <a:hlinkClick r:id="rId3" action="ppaction://hlinkfile"/>
                        </a:rPr>
                        <a:t>LiveCycle Forms ES</a:t>
                      </a:r>
                      <a:endParaRPr lang="en-US" sz="1400" b="1" dirty="0">
                        <a:latin typeface="Adobe Clean" pitchFamily="34" charset="0"/>
                      </a:endParaRPr>
                    </a:p>
                    <a:p>
                      <a:r>
                        <a:rPr lang="en-US" sz="1400" dirty="0">
                          <a:latin typeface="Adobe Clean" pitchFamily="34" charset="0"/>
                        </a:rPr>
                        <a:t>Deploy interactive XML-based forms in Adobe Reader®, Adobe Flash® Player, or web browsers. </a:t>
                      </a:r>
                    </a:p>
                  </a:txBody>
                  <a:tcPr marL="25885" marR="25885" marT="12943" marB="12943" anchor="ctr">
                    <a:lnL>
                      <a:noFill/>
                    </a:lnL>
                    <a:lnR>
                      <a:noFill/>
                    </a:lnR>
                    <a:lnT>
                      <a:noFill/>
                    </a:lnT>
                    <a:lnB>
                      <a:noFill/>
                    </a:lnB>
                    <a:solidFill>
                      <a:srgbClr val="F0F1F1"/>
                    </a:solidFill>
                  </a:tcPr>
                </a:tc>
              </a:tr>
              <a:tr h="360829">
                <a:tc>
                  <a:txBody>
                    <a:bodyPr/>
                    <a:lstStyle/>
                    <a:p>
                      <a:r>
                        <a:rPr lang="en-US" sz="1400" b="1" dirty="0">
                          <a:latin typeface="Adobe Clean" pitchFamily="34" charset="0"/>
                          <a:hlinkClick r:id="rId4" action="ppaction://hlinkfile"/>
                        </a:rPr>
                        <a:t>LiveCycle Reader Extensions ES</a:t>
                      </a:r>
                      <a:endParaRPr lang="en-US" sz="1400" b="1" dirty="0">
                        <a:latin typeface="Adobe Clean" pitchFamily="34" charset="0"/>
                      </a:endParaRPr>
                    </a:p>
                    <a:p>
                      <a:r>
                        <a:rPr lang="en-US" sz="1400" dirty="0">
                          <a:latin typeface="Adobe Clean" pitchFamily="34" charset="0"/>
                        </a:rPr>
                        <a:t>Fill in, sign, comment on, or save Adobe PDF files using only Adobe Reader software. </a:t>
                      </a:r>
                    </a:p>
                  </a:txBody>
                  <a:tcPr marL="25885" marR="25885" marT="12943" marB="12943" anchor="ctr">
                    <a:lnL>
                      <a:noFill/>
                    </a:lnL>
                    <a:lnR>
                      <a:noFill/>
                    </a:lnR>
                    <a:lnT>
                      <a:noFill/>
                    </a:lnT>
                    <a:lnB>
                      <a:noFill/>
                    </a:lnB>
                    <a:solidFill>
                      <a:srgbClr val="DCDDDD"/>
                    </a:solidFill>
                  </a:tcPr>
                </a:tc>
              </a:tr>
              <a:tr h="360829">
                <a:tc>
                  <a:txBody>
                    <a:bodyPr/>
                    <a:lstStyle/>
                    <a:p>
                      <a:r>
                        <a:rPr lang="en-US" sz="1400" b="1" dirty="0">
                          <a:latin typeface="Adobe Clean" pitchFamily="34" charset="0"/>
                          <a:hlinkClick r:id="rId5" action="ppaction://hlinkfile"/>
                        </a:rPr>
                        <a:t>LiveCycle </a:t>
                      </a:r>
                      <a:r>
                        <a:rPr lang="en-US" sz="1400" b="1" dirty="0" err="1">
                          <a:latin typeface="Adobe Clean" pitchFamily="34" charset="0"/>
                          <a:hlinkClick r:id="rId5" action="ppaction://hlinkfile"/>
                        </a:rPr>
                        <a:t>Barcoded</a:t>
                      </a:r>
                      <a:r>
                        <a:rPr lang="en-US" sz="1400" b="1" dirty="0">
                          <a:latin typeface="Adobe Clean" pitchFamily="34" charset="0"/>
                          <a:hlinkClick r:id="rId5" action="ppaction://hlinkfile"/>
                        </a:rPr>
                        <a:t> Forms ES</a:t>
                      </a:r>
                      <a:endParaRPr lang="en-US" sz="1400" b="1" dirty="0">
                        <a:latin typeface="Adobe Clean" pitchFamily="34" charset="0"/>
                      </a:endParaRPr>
                    </a:p>
                    <a:p>
                      <a:r>
                        <a:rPr lang="en-US" sz="1400" dirty="0">
                          <a:latin typeface="Adobe Clean" pitchFamily="34" charset="0"/>
                        </a:rPr>
                        <a:t>Automate the capture of form data using dynamic 2D barcodes.</a:t>
                      </a:r>
                    </a:p>
                  </a:txBody>
                  <a:tcPr marL="25885" marR="25885" marT="12943" marB="12943" anchor="ctr">
                    <a:lnL>
                      <a:noFill/>
                    </a:lnL>
                    <a:lnR>
                      <a:noFill/>
                    </a:lnR>
                    <a:lnT>
                      <a:noFill/>
                    </a:lnT>
                    <a:lnB>
                      <a:noFill/>
                    </a:lnB>
                    <a:solidFill>
                      <a:srgbClr val="F0F1F1"/>
                    </a:solidFill>
                  </a:tcPr>
                </a:tc>
              </a:tr>
              <a:tr h="360829">
                <a:tc>
                  <a:txBody>
                    <a:bodyPr/>
                    <a:lstStyle/>
                    <a:p>
                      <a:r>
                        <a:rPr lang="en-US" sz="1400" b="1">
                          <a:latin typeface="Adobe Clean" pitchFamily="34" charset="0"/>
                          <a:hlinkClick r:id="rId6" action="ppaction://hlinkfile"/>
                        </a:rPr>
                        <a:t>LiveCycle Data Services ES</a:t>
                      </a:r>
                      <a:endParaRPr lang="en-US" sz="1400" b="1">
                        <a:latin typeface="Adobe Clean" pitchFamily="34" charset="0"/>
                      </a:endParaRPr>
                    </a:p>
                    <a:p>
                      <a:r>
                        <a:rPr lang="en-US" sz="1400">
                          <a:latin typeface="Adobe Clean" pitchFamily="34" charset="0"/>
                        </a:rPr>
                        <a:t>Integrate rich Internet applications (RIAs) with LiveCycle services, J2EE applications, and business logic. </a:t>
                      </a:r>
                    </a:p>
                  </a:txBody>
                  <a:tcPr marL="25885" marR="25885" marT="12943" marB="12943" anchor="ctr">
                    <a:lnL>
                      <a:noFill/>
                    </a:lnL>
                    <a:lnR>
                      <a:noFill/>
                    </a:lnR>
                    <a:lnT>
                      <a:noFill/>
                    </a:lnT>
                    <a:lnB>
                      <a:noFill/>
                    </a:lnB>
                    <a:solidFill>
                      <a:srgbClr val="DCDDDD"/>
                    </a:solidFill>
                  </a:tcPr>
                </a:tc>
              </a:tr>
              <a:tr h="194537">
                <a:tc>
                  <a:txBody>
                    <a:bodyPr/>
                    <a:lstStyle/>
                    <a:p>
                      <a:endParaRPr lang="en-US" sz="1400" b="1" dirty="0">
                        <a:latin typeface="Adobe Clean" pitchFamily="34" charset="0"/>
                      </a:endParaRPr>
                    </a:p>
                  </a:txBody>
                  <a:tcPr marL="25885" marR="25885" marT="12943" marB="12943" anchor="ctr">
                    <a:lnL>
                      <a:noFill/>
                    </a:lnL>
                    <a:lnR>
                      <a:noFill/>
                    </a:lnR>
                    <a:lnT>
                      <a:noFill/>
                    </a:lnT>
                    <a:lnB>
                      <a:noFill/>
                    </a:lnB>
                  </a:tcPr>
                </a:tc>
              </a:tr>
              <a:tr h="360829">
                <a:tc>
                  <a:txBody>
                    <a:bodyPr/>
                    <a:lstStyle/>
                    <a:p>
                      <a:r>
                        <a:rPr lang="en-US" sz="1400" b="1" dirty="0">
                          <a:latin typeface="Adobe Clean" pitchFamily="34" charset="0"/>
                          <a:hlinkClick r:id="rId7" action="ppaction://hlinkfile"/>
                        </a:rPr>
                        <a:t>LiveCycle Rights Management ES</a:t>
                      </a:r>
                      <a:endParaRPr lang="en-US" sz="1400" b="1" dirty="0">
                        <a:latin typeface="Adobe Clean" pitchFamily="34" charset="0"/>
                      </a:endParaRPr>
                    </a:p>
                    <a:p>
                      <a:r>
                        <a:rPr lang="en-US" sz="1400" dirty="0">
                          <a:latin typeface="Adobe Clean" pitchFamily="34" charset="0"/>
                        </a:rPr>
                        <a:t>Manage </a:t>
                      </a:r>
                      <a:r>
                        <a:rPr lang="en-US" sz="1400" dirty="0" smtClean="0">
                          <a:latin typeface="Adobe Clean" pitchFamily="34" charset="0"/>
                        </a:rPr>
                        <a:t>usage</a:t>
                      </a:r>
                      <a:r>
                        <a:rPr lang="en-US" sz="1400" baseline="0" dirty="0" smtClean="0">
                          <a:latin typeface="Adobe Clean" pitchFamily="34" charset="0"/>
                        </a:rPr>
                        <a:t> </a:t>
                      </a:r>
                      <a:r>
                        <a:rPr lang="en-US" sz="1400" dirty="0" smtClean="0">
                          <a:latin typeface="Adobe Clean" pitchFamily="34" charset="0"/>
                        </a:rPr>
                        <a:t>rights </a:t>
                      </a:r>
                      <a:r>
                        <a:rPr lang="en-US" sz="1400" dirty="0">
                          <a:latin typeface="Adobe Clean" pitchFamily="34" charset="0"/>
                        </a:rPr>
                        <a:t>to protect sensitive documents in PDF, office, or CAD formats. </a:t>
                      </a:r>
                    </a:p>
                  </a:txBody>
                  <a:tcPr marL="25885" marR="25885" marT="12943" marB="12943" anchor="ctr">
                    <a:lnL>
                      <a:noFill/>
                    </a:lnL>
                    <a:lnR>
                      <a:noFill/>
                    </a:lnR>
                    <a:lnT>
                      <a:noFill/>
                    </a:lnT>
                    <a:lnB>
                      <a:noFill/>
                    </a:lnB>
                    <a:solidFill>
                      <a:srgbClr val="F0F1F1"/>
                    </a:solidFill>
                  </a:tcPr>
                </a:tc>
              </a:tr>
              <a:tr h="360829">
                <a:tc>
                  <a:txBody>
                    <a:bodyPr/>
                    <a:lstStyle/>
                    <a:p>
                      <a:r>
                        <a:rPr lang="en-US" sz="1400" b="1">
                          <a:latin typeface="Adobe Clean" pitchFamily="34" charset="0"/>
                          <a:hlinkClick r:id="rId8" action="ppaction://hlinkfile"/>
                        </a:rPr>
                        <a:t>LiveCycle Digital Signatures ES</a:t>
                      </a:r>
                      <a:endParaRPr lang="en-US" sz="1400" b="1">
                        <a:latin typeface="Adobe Clean" pitchFamily="34" charset="0"/>
                      </a:endParaRPr>
                    </a:p>
                    <a:p>
                      <a:r>
                        <a:rPr lang="en-US" sz="1400">
                          <a:latin typeface="Adobe Clean" pitchFamily="34" charset="0"/>
                        </a:rPr>
                        <a:t>Automate the signing, certification, and validation of digital signatures in PDF documents. </a:t>
                      </a:r>
                    </a:p>
                  </a:txBody>
                  <a:tcPr marL="25885" marR="25885" marT="12943" marB="12943" anchor="ctr">
                    <a:lnL>
                      <a:noFill/>
                    </a:lnL>
                    <a:lnR>
                      <a:noFill/>
                    </a:lnR>
                    <a:lnT>
                      <a:noFill/>
                    </a:lnT>
                    <a:lnB>
                      <a:noFill/>
                    </a:lnB>
                    <a:solidFill>
                      <a:srgbClr val="DCDDDD"/>
                    </a:solidFill>
                  </a:tcPr>
                </a:tc>
              </a:tr>
              <a:tr h="194537">
                <a:tc>
                  <a:txBody>
                    <a:bodyPr/>
                    <a:lstStyle/>
                    <a:p>
                      <a:endParaRPr lang="en-US" sz="1400" b="1" dirty="0">
                        <a:latin typeface="Adobe Clean" pitchFamily="34" charset="0"/>
                      </a:endParaRPr>
                    </a:p>
                  </a:txBody>
                  <a:tcPr marL="25885" marR="25885" marT="12943" marB="12943" anchor="ctr">
                    <a:lnL>
                      <a:noFill/>
                    </a:lnL>
                    <a:lnR>
                      <a:noFill/>
                    </a:lnR>
                    <a:lnT>
                      <a:noFill/>
                    </a:lnT>
                    <a:lnB>
                      <a:noFill/>
                    </a:lnB>
                  </a:tcPr>
                </a:tc>
              </a:tr>
              <a:tr h="194537">
                <a:tc>
                  <a:txBody>
                    <a:bodyPr/>
                    <a:lstStyle/>
                    <a:p>
                      <a:endParaRPr lang="en-US" sz="1400" b="1" dirty="0">
                        <a:latin typeface="Adobe Clean" pitchFamily="34" charset="0"/>
                      </a:endParaRPr>
                    </a:p>
                  </a:txBody>
                  <a:tcPr marL="25885" marR="25885" marT="12943" marB="12943" anchor="ctr">
                    <a:lnL>
                      <a:noFill/>
                    </a:lnL>
                    <a:lnR>
                      <a:noFill/>
                    </a:lnR>
                    <a:lnT>
                      <a:noFill/>
                    </a:lnT>
                    <a:lnB>
                      <a:noFill/>
                    </a:lnB>
                  </a:tcPr>
                </a:tc>
              </a:tr>
              <a:tr h="360829">
                <a:tc>
                  <a:txBody>
                    <a:bodyPr/>
                    <a:lstStyle/>
                    <a:p>
                      <a:r>
                        <a:rPr lang="en-US" sz="1400" b="1">
                          <a:latin typeface="Adobe Clean" pitchFamily="34" charset="0"/>
                          <a:hlinkClick r:id="rId9" action="ppaction://hlinkfile"/>
                        </a:rPr>
                        <a:t>LiveCycle PDF Generator ES</a:t>
                      </a:r>
                      <a:endParaRPr lang="en-US" sz="1400" b="1">
                        <a:latin typeface="Adobe Clean" pitchFamily="34" charset="0"/>
                      </a:endParaRPr>
                    </a:p>
                    <a:p>
                      <a:r>
                        <a:rPr lang="en-US" sz="1400">
                          <a:latin typeface="Adobe Clean" pitchFamily="34" charset="0"/>
                        </a:rPr>
                        <a:t>Automate the creation and assembly of PDF documents from virtually any file format. </a:t>
                      </a:r>
                    </a:p>
                  </a:txBody>
                  <a:tcPr marL="25885" marR="25885" marT="12943" marB="12943" anchor="ctr">
                    <a:lnL>
                      <a:noFill/>
                    </a:lnL>
                    <a:lnR>
                      <a:noFill/>
                    </a:lnR>
                    <a:lnT>
                      <a:noFill/>
                    </a:lnT>
                    <a:lnB>
                      <a:noFill/>
                    </a:lnB>
                    <a:solidFill>
                      <a:srgbClr val="F0F1F1"/>
                    </a:solidFill>
                  </a:tcPr>
                </a:tc>
              </a:tr>
              <a:tr h="360829">
                <a:tc>
                  <a:txBody>
                    <a:bodyPr/>
                    <a:lstStyle/>
                    <a:p>
                      <a:r>
                        <a:rPr lang="en-US" sz="1400" b="1">
                          <a:latin typeface="Adobe Clean" pitchFamily="34" charset="0"/>
                          <a:hlinkClick r:id="rId10" action="ppaction://hlinkfile"/>
                        </a:rPr>
                        <a:t>LiveCycle PDF Generator 3D ES</a:t>
                      </a:r>
                      <a:endParaRPr lang="en-US" sz="1400" b="1">
                        <a:latin typeface="Adobe Clean" pitchFamily="34" charset="0"/>
                      </a:endParaRPr>
                    </a:p>
                    <a:p>
                      <a:r>
                        <a:rPr lang="en-US" sz="1400">
                          <a:latin typeface="Adobe Clean" pitchFamily="34" charset="0"/>
                        </a:rPr>
                        <a:t>Automate the creation and assembly of PDF documents from engineering product data.</a:t>
                      </a:r>
                    </a:p>
                  </a:txBody>
                  <a:tcPr marL="25885" marR="25885" marT="12943" marB="12943" anchor="ctr">
                    <a:lnL>
                      <a:noFill/>
                    </a:lnL>
                    <a:lnR>
                      <a:noFill/>
                    </a:lnR>
                    <a:lnT>
                      <a:noFill/>
                    </a:lnT>
                    <a:lnB>
                      <a:noFill/>
                    </a:lnB>
                    <a:solidFill>
                      <a:srgbClr val="DCDDDD"/>
                    </a:solidFill>
                  </a:tcPr>
                </a:tc>
              </a:tr>
              <a:tr h="360829">
                <a:tc>
                  <a:txBody>
                    <a:bodyPr/>
                    <a:lstStyle/>
                    <a:p>
                      <a:r>
                        <a:rPr lang="en-US" sz="1400" b="1">
                          <a:latin typeface="Adobe Clean" pitchFamily="34" charset="0"/>
                          <a:hlinkClick r:id="rId11" action="ppaction://hlinkfile"/>
                        </a:rPr>
                        <a:t>LiveCycle Output ES</a:t>
                      </a:r>
                      <a:endParaRPr lang="en-US" sz="1400" b="1">
                        <a:latin typeface="Adobe Clean" pitchFamily="34" charset="0"/>
                      </a:endParaRPr>
                    </a:p>
                    <a:p>
                      <a:r>
                        <a:rPr lang="en-US" sz="1400">
                          <a:latin typeface="Adobe Clean" pitchFamily="34" charset="0"/>
                        </a:rPr>
                        <a:t>Dynamically generate personalized documents on demand in print and electronic formats.</a:t>
                      </a:r>
                    </a:p>
                  </a:txBody>
                  <a:tcPr marL="25885" marR="25885" marT="12943" marB="12943" anchor="ctr">
                    <a:lnL>
                      <a:noFill/>
                    </a:lnL>
                    <a:lnR>
                      <a:noFill/>
                    </a:lnR>
                    <a:lnT>
                      <a:noFill/>
                    </a:lnT>
                    <a:lnB>
                      <a:noFill/>
                    </a:lnB>
                    <a:solidFill>
                      <a:srgbClr val="F0F1F1"/>
                    </a:solidFill>
                  </a:tcPr>
                </a:tc>
              </a:tr>
              <a:tr h="360829">
                <a:tc>
                  <a:txBody>
                    <a:bodyPr/>
                    <a:lstStyle/>
                    <a:p>
                      <a:r>
                        <a:rPr lang="en-US" sz="1400" b="1" dirty="0">
                          <a:latin typeface="Adobe Clean" pitchFamily="34" charset="0"/>
                          <a:hlinkClick r:id="rId12" action="ppaction://hlinkfile"/>
                        </a:rPr>
                        <a:t>LiveCycle Production Print ES</a:t>
                      </a:r>
                      <a:endParaRPr lang="en-US" sz="1400" b="1" dirty="0">
                        <a:latin typeface="Adobe Clean" pitchFamily="34" charset="0"/>
                      </a:endParaRPr>
                    </a:p>
                    <a:p>
                      <a:r>
                        <a:rPr lang="en-US" sz="1400" dirty="0">
                          <a:latin typeface="Adobe Clean" pitchFamily="34" charset="0"/>
                        </a:rPr>
                        <a:t>Dynamically generate personalized documents for high-volume production environments.</a:t>
                      </a:r>
                    </a:p>
                  </a:txBody>
                  <a:tcPr marL="25885" marR="25885" marT="12943" marB="12943" anchor="ctr">
                    <a:lnL>
                      <a:noFill/>
                    </a:lnL>
                    <a:lnR>
                      <a:noFill/>
                    </a:lnR>
                    <a:lnT>
                      <a:noFill/>
                    </a:lnT>
                    <a:lnB>
                      <a:noFill/>
                    </a:lnB>
                    <a:solidFill>
                      <a:srgbClr val="DCDDDD"/>
                    </a:solidFill>
                  </a:tcPr>
                </a:tc>
              </a:tr>
            </a:tbl>
          </a:graphicData>
        </a:graphic>
      </p:graphicFrame>
      <p:pic>
        <p:nvPicPr>
          <p:cNvPr id="5" name="Picture 3" descr="C:\Documents and Settings\dsaikaly\Local Settings\Temporary Internet Files\Content.IE5\BISQIM6O\MCj04242020000[1].wmf"/>
          <p:cNvPicPr>
            <a:picLocks noChangeAspect="1" noChangeArrowheads="1"/>
          </p:cNvPicPr>
          <p:nvPr/>
        </p:nvPicPr>
        <p:blipFill>
          <a:blip r:embed="rId13" cstate="print"/>
          <a:srcRect/>
          <a:stretch>
            <a:fillRect/>
          </a:stretch>
        </p:blipFill>
        <p:spPr bwMode="auto">
          <a:xfrm>
            <a:off x="394855" y="3117273"/>
            <a:ext cx="562229" cy="758536"/>
          </a:xfrm>
          <a:prstGeom prst="rect">
            <a:avLst/>
          </a:prstGeom>
          <a:noFill/>
          <a:effectLst>
            <a:outerShdw blurRad="50800" dist="38100" dir="2700000" algn="tl" rotWithShape="0">
              <a:prstClr val="black">
                <a:alpha val="40000"/>
              </a:prstClr>
            </a:outerShdw>
          </a:effectLst>
        </p:spPr>
      </p:pic>
      <p:pic>
        <p:nvPicPr>
          <p:cNvPr id="6" name="Picture 4" descr="C:\Documents and Settings\dsaikaly\Local Settings\Temporary Internet Files\Content.IE5\G4JQ2AI3\MCj04338740000[1].png"/>
          <p:cNvPicPr>
            <a:picLocks noChangeAspect="1" noChangeArrowheads="1"/>
          </p:cNvPicPr>
          <p:nvPr/>
        </p:nvPicPr>
        <p:blipFill>
          <a:blip r:embed="rId14" cstate="print"/>
          <a:srcRect/>
          <a:stretch>
            <a:fillRect/>
          </a:stretch>
        </p:blipFill>
        <p:spPr bwMode="auto">
          <a:xfrm>
            <a:off x="311313" y="4788123"/>
            <a:ext cx="894036" cy="894036"/>
          </a:xfrm>
          <a:prstGeom prst="rect">
            <a:avLst/>
          </a:prstGeom>
          <a:noFill/>
        </p:spPr>
      </p:pic>
      <p:pic>
        <p:nvPicPr>
          <p:cNvPr id="7" name="Picture 2" descr="C:\Documents and Settings\dsaikaly\Local Settings\Temporary Internet Files\Content.IE5\BISQIM6O\MCj04242300000[1].wmf"/>
          <p:cNvPicPr>
            <a:picLocks noChangeAspect="1" noChangeArrowheads="1"/>
          </p:cNvPicPr>
          <p:nvPr/>
        </p:nvPicPr>
        <p:blipFill>
          <a:blip r:embed="rId15" cstate="print"/>
          <a:srcRect/>
          <a:stretch>
            <a:fillRect/>
          </a:stretch>
        </p:blipFill>
        <p:spPr bwMode="auto">
          <a:xfrm>
            <a:off x="272118" y="1039091"/>
            <a:ext cx="1000399" cy="1183618"/>
          </a:xfrm>
          <a:prstGeom prst="rect">
            <a:avLst/>
          </a:prstGeom>
          <a:noFill/>
        </p:spPr>
      </p:pic>
      <p:sp>
        <p:nvSpPr>
          <p:cNvPr id="8" name="TextBox 7"/>
          <p:cNvSpPr txBox="1"/>
          <p:nvPr/>
        </p:nvSpPr>
        <p:spPr>
          <a:xfrm>
            <a:off x="259773" y="2331449"/>
            <a:ext cx="976745" cy="523220"/>
          </a:xfrm>
          <a:prstGeom prst="rect">
            <a:avLst/>
          </a:prstGeom>
          <a:noFill/>
        </p:spPr>
        <p:txBody>
          <a:bodyPr wrap="square" rtlCol="0" anchor="ctr">
            <a:spAutoFit/>
          </a:bodyPr>
          <a:lstStyle/>
          <a:p>
            <a:pPr algn="ctr"/>
            <a:r>
              <a:rPr lang="en-US" sz="1400" dirty="0" smtClean="0">
                <a:latin typeface="Adobe Clean" pitchFamily="34" charset="0"/>
              </a:rPr>
              <a:t>Data Capture</a:t>
            </a:r>
            <a:endParaRPr lang="en-US" sz="1400" dirty="0">
              <a:latin typeface="Adobe Clean" pitchFamily="34" charset="0"/>
            </a:endParaRPr>
          </a:p>
        </p:txBody>
      </p:sp>
      <p:sp>
        <p:nvSpPr>
          <p:cNvPr id="9" name="TextBox 8"/>
          <p:cNvSpPr txBox="1"/>
          <p:nvPr/>
        </p:nvSpPr>
        <p:spPr>
          <a:xfrm>
            <a:off x="135081" y="3851744"/>
            <a:ext cx="1257301" cy="523220"/>
          </a:xfrm>
          <a:prstGeom prst="rect">
            <a:avLst/>
          </a:prstGeom>
          <a:noFill/>
        </p:spPr>
        <p:txBody>
          <a:bodyPr wrap="square" rtlCol="0" anchor="ctr">
            <a:spAutoFit/>
          </a:bodyPr>
          <a:lstStyle/>
          <a:p>
            <a:pPr algn="ctr" fontAlgn="auto">
              <a:spcBef>
                <a:spcPts val="0"/>
              </a:spcBef>
              <a:spcAft>
                <a:spcPts val="0"/>
              </a:spcAft>
              <a:defRPr/>
            </a:pPr>
            <a:r>
              <a:rPr lang="en-US" sz="1400" dirty="0" smtClean="0">
                <a:latin typeface="Adobe Clean" pitchFamily="34" charset="0"/>
              </a:rPr>
              <a:t>Information Assurance</a:t>
            </a:r>
          </a:p>
        </p:txBody>
      </p:sp>
      <p:sp>
        <p:nvSpPr>
          <p:cNvPr id="10" name="TextBox 9"/>
          <p:cNvSpPr txBox="1"/>
          <p:nvPr/>
        </p:nvSpPr>
        <p:spPr>
          <a:xfrm>
            <a:off x="0" y="5690934"/>
            <a:ext cx="1499616" cy="523220"/>
          </a:xfrm>
          <a:prstGeom prst="rect">
            <a:avLst/>
          </a:prstGeom>
          <a:noFill/>
        </p:spPr>
        <p:txBody>
          <a:bodyPr wrap="square" rtlCol="0" anchor="ctr">
            <a:spAutoFit/>
          </a:bodyPr>
          <a:lstStyle/>
          <a:p>
            <a:pPr algn="ctr" fontAlgn="auto">
              <a:spcBef>
                <a:spcPts val="0"/>
              </a:spcBef>
              <a:spcAft>
                <a:spcPts val="0"/>
              </a:spcAft>
              <a:defRPr/>
            </a:pPr>
            <a:r>
              <a:rPr lang="en-US" sz="1400" dirty="0" smtClean="0">
                <a:latin typeface="Adobe Clean" pitchFamily="34" charset="0"/>
              </a:rPr>
              <a:t>Document Output</a:t>
            </a:r>
            <a:endParaRPr lang="en-US" sz="1400" dirty="0">
              <a:latin typeface="Adobe Clean" pitchFamily="34" charset="0"/>
            </a:endParaRPr>
          </a:p>
        </p:txBody>
      </p:sp>
      <p:cxnSp>
        <p:nvCxnSpPr>
          <p:cNvPr id="12" name="Straight Connector 11"/>
          <p:cNvCxnSpPr/>
          <p:nvPr/>
        </p:nvCxnSpPr>
        <p:spPr>
          <a:xfrm rot="5400000">
            <a:off x="290946" y="1870364"/>
            <a:ext cx="1943100" cy="103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665018" y="3678381"/>
            <a:ext cx="11845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400050" y="5450031"/>
            <a:ext cx="1724891" cy="10391"/>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211" y="223982"/>
            <a:ext cx="8564563" cy="403225"/>
          </a:xfrm>
        </p:spPr>
        <p:txBody>
          <a:bodyPr/>
          <a:lstStyle/>
          <a:p>
            <a:r>
              <a:rPr lang="en-US" dirty="0" smtClean="0"/>
              <a:t>OOB Functionality Overview</a:t>
            </a:r>
          </a:p>
        </p:txBody>
      </p:sp>
      <p:graphicFrame>
        <p:nvGraphicFramePr>
          <p:cNvPr id="123" name="Table 122"/>
          <p:cNvGraphicFramePr>
            <a:graphicFrameLocks noGrp="1"/>
          </p:cNvGraphicFramePr>
          <p:nvPr/>
        </p:nvGraphicFramePr>
        <p:xfrm>
          <a:off x="1527465" y="1170157"/>
          <a:ext cx="6681355" cy="2528162"/>
        </p:xfrm>
        <a:graphic>
          <a:graphicData uri="http://schemas.openxmlformats.org/drawingml/2006/table">
            <a:tbl>
              <a:tblPr/>
              <a:tblGrid>
                <a:gridCol w="6681355"/>
              </a:tblGrid>
              <a:tr h="342964">
                <a:tc>
                  <a:txBody>
                    <a:bodyPr/>
                    <a:lstStyle/>
                    <a:p>
                      <a:r>
                        <a:rPr lang="en-US" sz="1400" b="1" dirty="0">
                          <a:latin typeface="Adobe Clean" pitchFamily="34" charset="0"/>
                          <a:hlinkClick r:id="rId2" action="ppaction://hlinkfile"/>
                        </a:rPr>
                        <a:t>LiveCycle Process Management ES</a:t>
                      </a:r>
                      <a:endParaRPr lang="en-US" sz="1400" b="1" dirty="0">
                        <a:latin typeface="Adobe Clean" pitchFamily="34" charset="0"/>
                      </a:endParaRPr>
                    </a:p>
                    <a:p>
                      <a:r>
                        <a:rPr lang="en-US" sz="1400" dirty="0">
                          <a:latin typeface="Adobe Clean" pitchFamily="34" charset="0"/>
                        </a:rPr>
                        <a:t>Streamline human-centric business processes across your firewall. </a:t>
                      </a:r>
                    </a:p>
                  </a:txBody>
                  <a:tcPr marL="25885" marR="25885" marT="12943" marB="12943" anchor="ctr">
                    <a:lnL>
                      <a:noFill/>
                    </a:lnL>
                    <a:lnR>
                      <a:noFill/>
                    </a:lnR>
                    <a:lnT>
                      <a:noFill/>
                    </a:lnT>
                    <a:lnB>
                      <a:noFill/>
                    </a:lnB>
                    <a:solidFill>
                      <a:srgbClr val="F0F1F1"/>
                    </a:solidFill>
                  </a:tcPr>
                </a:tc>
              </a:tr>
              <a:tr h="342964">
                <a:tc>
                  <a:txBody>
                    <a:bodyPr/>
                    <a:lstStyle/>
                    <a:p>
                      <a:r>
                        <a:rPr lang="en-US" sz="1400" b="1" dirty="0">
                          <a:latin typeface="Adobe Clean" pitchFamily="34" charset="0"/>
                          <a:hlinkClick r:id="rId3" action="ppaction://hlinkfile"/>
                        </a:rPr>
                        <a:t>LiveCycle Business Activity Monitoring ES</a:t>
                      </a:r>
                      <a:endParaRPr lang="en-US" sz="1400" b="1" dirty="0">
                        <a:latin typeface="Adobe Clean" pitchFamily="34" charset="0"/>
                      </a:endParaRPr>
                    </a:p>
                    <a:p>
                      <a:r>
                        <a:rPr lang="en-US" sz="1400" dirty="0">
                          <a:latin typeface="Adobe Clean" pitchFamily="34" charset="0"/>
                        </a:rPr>
                        <a:t>Monitor, analyze, and tune your LiveCycle ES applications. </a:t>
                      </a:r>
                    </a:p>
                  </a:txBody>
                  <a:tcPr marL="25885" marR="25885" marT="12943" marB="12943" anchor="ctr">
                    <a:lnL>
                      <a:noFill/>
                    </a:lnL>
                    <a:lnR>
                      <a:noFill/>
                    </a:lnR>
                    <a:lnT>
                      <a:noFill/>
                    </a:lnT>
                    <a:lnB>
                      <a:noFill/>
                    </a:lnB>
                    <a:solidFill>
                      <a:srgbClr val="DCDDDD"/>
                    </a:solidFill>
                  </a:tcPr>
                </a:tc>
              </a:tr>
              <a:tr h="184906">
                <a:tc>
                  <a:txBody>
                    <a:bodyPr/>
                    <a:lstStyle/>
                    <a:p>
                      <a:endParaRPr lang="en-US" sz="1400" b="1" dirty="0">
                        <a:latin typeface="Adobe Clean" pitchFamily="34" charset="0"/>
                      </a:endParaRPr>
                    </a:p>
                  </a:txBody>
                  <a:tcPr marL="25885" marR="25885" marT="12943" marB="12943" anchor="ctr">
                    <a:lnL>
                      <a:noFill/>
                    </a:lnL>
                    <a:lnR>
                      <a:noFill/>
                    </a:lnR>
                    <a:lnT>
                      <a:noFill/>
                    </a:lnT>
                    <a:lnB>
                      <a:noFill/>
                    </a:lnB>
                  </a:tcPr>
                </a:tc>
              </a:tr>
              <a:tr h="184906">
                <a:tc>
                  <a:txBody>
                    <a:bodyPr/>
                    <a:lstStyle/>
                    <a:p>
                      <a:endParaRPr lang="en-US" sz="1400" b="1" dirty="0">
                        <a:latin typeface="Adobe Clean" pitchFamily="34" charset="0"/>
                      </a:endParaRPr>
                    </a:p>
                  </a:txBody>
                  <a:tcPr marL="25885" marR="25885" marT="12943" marB="12943" anchor="ctr">
                    <a:lnL>
                      <a:noFill/>
                    </a:lnL>
                    <a:lnR>
                      <a:noFill/>
                    </a:lnR>
                    <a:lnT>
                      <a:noFill/>
                    </a:lnT>
                    <a:lnB>
                      <a:noFill/>
                    </a:lnB>
                  </a:tcPr>
                </a:tc>
              </a:tr>
              <a:tr h="184906">
                <a:tc>
                  <a:txBody>
                    <a:bodyPr/>
                    <a:lstStyle/>
                    <a:p>
                      <a:endParaRPr lang="en-US" sz="1400" b="1" dirty="0">
                        <a:latin typeface="Adobe Clean" pitchFamily="34" charset="0"/>
                      </a:endParaRPr>
                    </a:p>
                  </a:txBody>
                  <a:tcPr marL="25885" marR="25885" marT="12943" marB="12943" anchor="ctr">
                    <a:lnL>
                      <a:noFill/>
                    </a:lnL>
                    <a:lnR>
                      <a:noFill/>
                    </a:lnR>
                    <a:lnT>
                      <a:noFill/>
                    </a:lnT>
                    <a:lnB>
                      <a:noFill/>
                    </a:lnB>
                  </a:tcPr>
                </a:tc>
              </a:tr>
              <a:tr h="342964">
                <a:tc>
                  <a:txBody>
                    <a:bodyPr/>
                    <a:lstStyle/>
                    <a:p>
                      <a:r>
                        <a:rPr lang="en-US" sz="1400" b="1" dirty="0">
                          <a:latin typeface="Adobe Clean" pitchFamily="34" charset="0"/>
                          <a:hlinkClick r:id="rId4" action="ppaction://hlinkfile"/>
                        </a:rPr>
                        <a:t>LiveCycle Content Services ES</a:t>
                      </a:r>
                      <a:endParaRPr lang="en-US" sz="1400" b="1" dirty="0">
                        <a:latin typeface="Adobe Clean" pitchFamily="34" charset="0"/>
                      </a:endParaRPr>
                    </a:p>
                    <a:p>
                      <a:r>
                        <a:rPr lang="en-US" sz="1400" dirty="0">
                          <a:latin typeface="Adobe Clean" pitchFamily="34" charset="0"/>
                        </a:rPr>
                        <a:t>Store, manage, and collaborate on the content used in your LiveCycle ES applications.</a:t>
                      </a:r>
                    </a:p>
                  </a:txBody>
                  <a:tcPr marL="25885" marR="25885" marT="12943" marB="12943" anchor="ctr">
                    <a:lnL>
                      <a:noFill/>
                    </a:lnL>
                    <a:lnR>
                      <a:noFill/>
                    </a:lnR>
                    <a:lnT>
                      <a:noFill/>
                    </a:lnT>
                    <a:lnB>
                      <a:noFill/>
                    </a:lnB>
                    <a:solidFill>
                      <a:srgbClr val="F0F1F1"/>
                    </a:solidFill>
                  </a:tcPr>
                </a:tc>
              </a:tr>
              <a:tr h="342964">
                <a:tc>
                  <a:txBody>
                    <a:bodyPr/>
                    <a:lstStyle/>
                    <a:p>
                      <a:r>
                        <a:rPr lang="en-US" sz="1400" b="1" dirty="0">
                          <a:latin typeface="Adobe Clean" pitchFamily="34" charset="0"/>
                          <a:hlinkClick r:id="rId5" action="ppaction://hlinkfile"/>
                        </a:rPr>
                        <a:t>LiveCycle ES Connectors for ECM</a:t>
                      </a:r>
                      <a:endParaRPr lang="en-US" sz="1400" b="1" dirty="0">
                        <a:latin typeface="Adobe Clean" pitchFamily="34" charset="0"/>
                      </a:endParaRPr>
                    </a:p>
                    <a:p>
                      <a:r>
                        <a:rPr lang="en-US" sz="1400" dirty="0">
                          <a:latin typeface="Adobe Clean" pitchFamily="34" charset="0"/>
                        </a:rPr>
                        <a:t>Extend your LiveCycle ES applications to connect with industry-leading ECM systems.</a:t>
                      </a:r>
                    </a:p>
                  </a:txBody>
                  <a:tcPr marL="25885" marR="25885" marT="12943" marB="12943" anchor="ctr">
                    <a:lnL>
                      <a:noFill/>
                    </a:lnL>
                    <a:lnR>
                      <a:noFill/>
                    </a:lnR>
                    <a:lnT>
                      <a:noFill/>
                    </a:lnT>
                    <a:lnB>
                      <a:noFill/>
                    </a:lnB>
                    <a:solidFill>
                      <a:srgbClr val="DCDDDD"/>
                    </a:solidFill>
                  </a:tcPr>
                </a:tc>
              </a:tr>
            </a:tbl>
          </a:graphicData>
        </a:graphic>
      </p:graphicFrame>
      <p:pic>
        <p:nvPicPr>
          <p:cNvPr id="6" name="Picture 8" descr="C:\Documents and Settings\dsaikaly\Local Settings\Temporary Internet Files\Content.IE5\3WQIYRWP\MCBD06552_0000[1].wmf"/>
          <p:cNvPicPr>
            <a:picLocks noChangeAspect="1" noChangeArrowheads="1"/>
          </p:cNvPicPr>
          <p:nvPr/>
        </p:nvPicPr>
        <p:blipFill>
          <a:blip r:embed="rId6" cstate="print"/>
          <a:srcRect/>
          <a:stretch>
            <a:fillRect/>
          </a:stretch>
        </p:blipFill>
        <p:spPr bwMode="auto">
          <a:xfrm>
            <a:off x="467593" y="941942"/>
            <a:ext cx="758536" cy="690677"/>
          </a:xfrm>
          <a:prstGeom prst="rect">
            <a:avLst/>
          </a:prstGeom>
          <a:noFill/>
        </p:spPr>
      </p:pic>
      <p:sp>
        <p:nvSpPr>
          <p:cNvPr id="7" name="TextBox 6"/>
          <p:cNvSpPr txBox="1"/>
          <p:nvPr/>
        </p:nvSpPr>
        <p:spPr>
          <a:xfrm>
            <a:off x="187037" y="1716999"/>
            <a:ext cx="1211271" cy="523220"/>
          </a:xfrm>
          <a:prstGeom prst="rect">
            <a:avLst/>
          </a:prstGeom>
          <a:noFill/>
        </p:spPr>
        <p:txBody>
          <a:bodyPr wrap="square" rtlCol="0" anchor="ctr">
            <a:spAutoFit/>
          </a:bodyPr>
          <a:lstStyle/>
          <a:p>
            <a:pPr algn="ctr" fontAlgn="auto">
              <a:spcBef>
                <a:spcPts val="0"/>
              </a:spcBef>
              <a:spcAft>
                <a:spcPts val="0"/>
              </a:spcAft>
              <a:defRPr/>
            </a:pPr>
            <a:r>
              <a:rPr lang="en-US" sz="1400" dirty="0" smtClean="0">
                <a:latin typeface="Adobe Clean" pitchFamily="34" charset="0"/>
              </a:rPr>
              <a:t>Process Management</a:t>
            </a:r>
          </a:p>
        </p:txBody>
      </p:sp>
      <p:pic>
        <p:nvPicPr>
          <p:cNvPr id="8" name="Picture 12" descr="C:\Documents and Settings\dsaikaly\Local Settings\Temporary Internet Files\Content.IE5\BISQIM6O\MCj04040350000[1].wmf"/>
          <p:cNvPicPr>
            <a:picLocks noChangeAspect="1" noChangeArrowheads="1"/>
          </p:cNvPicPr>
          <p:nvPr/>
        </p:nvPicPr>
        <p:blipFill>
          <a:blip r:embed="rId7" cstate="print"/>
          <a:srcRect/>
          <a:stretch>
            <a:fillRect/>
          </a:stretch>
        </p:blipFill>
        <p:spPr bwMode="auto">
          <a:xfrm>
            <a:off x="333381" y="2784764"/>
            <a:ext cx="913636" cy="1022990"/>
          </a:xfrm>
          <a:prstGeom prst="rect">
            <a:avLst/>
          </a:prstGeom>
          <a:noFill/>
        </p:spPr>
      </p:pic>
      <p:sp>
        <p:nvSpPr>
          <p:cNvPr id="9" name="TextBox 8"/>
          <p:cNvSpPr txBox="1"/>
          <p:nvPr/>
        </p:nvSpPr>
        <p:spPr>
          <a:xfrm>
            <a:off x="322771" y="3934861"/>
            <a:ext cx="937190" cy="523220"/>
          </a:xfrm>
          <a:prstGeom prst="rect">
            <a:avLst/>
          </a:prstGeom>
          <a:noFill/>
        </p:spPr>
        <p:txBody>
          <a:bodyPr wrap="square" rtlCol="0" anchor="ctr">
            <a:spAutoFit/>
          </a:bodyPr>
          <a:lstStyle/>
          <a:p>
            <a:pPr algn="ctr" fontAlgn="auto">
              <a:spcBef>
                <a:spcPts val="0"/>
              </a:spcBef>
              <a:spcAft>
                <a:spcPts val="0"/>
              </a:spcAft>
              <a:defRPr/>
            </a:pPr>
            <a:r>
              <a:rPr lang="en-US" sz="1400" dirty="0" smtClean="0">
                <a:latin typeface="Adobe Clean" pitchFamily="34" charset="0"/>
              </a:rPr>
              <a:t>Content Services</a:t>
            </a:r>
            <a:endParaRPr lang="en-US" sz="1400" dirty="0">
              <a:latin typeface="Adobe Clean" pitchFamily="34" charset="0"/>
            </a:endParaRPr>
          </a:p>
        </p:txBody>
      </p:sp>
      <p:cxnSp>
        <p:nvCxnSpPr>
          <p:cNvPr id="11" name="Straight Connector 10"/>
          <p:cNvCxnSpPr/>
          <p:nvPr/>
        </p:nvCxnSpPr>
        <p:spPr>
          <a:xfrm rot="5400000">
            <a:off x="779319" y="1569027"/>
            <a:ext cx="126769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774122" y="3195204"/>
            <a:ext cx="1330036" cy="10391"/>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d"/>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8"/>
  <p:tag name="MMPROD_UIDATA" val="&lt;database version=&quot;6.0&quot;&gt;&lt;object type=&quot;1&quot; unique_id=&quot;10001&quot;&gt;&lt;object type=&quot;8&quot; unique_id=&quot;10002&quot;&gt;&lt;/object&gt;&lt;object type=&quot;2&quot; unique_id=&quot;10003&quot;&gt;&lt;object type=&quot;3&quot; unique_id=&quot;10028&quot;&gt;&lt;property id=&quot;20148&quot; value=&quot;5&quot;/&gt;&lt;property id=&quot;20300&quot; value=&quot;Slide 1 - &amp;quot;How to Architect Adobe LiveCycle ES into your Enterprise Solutions&amp;#x0D;&amp;#x0A;&amp;quot;&quot;/&gt;&lt;property id=&quot;20307&quot; value=&quot;284&quot;/&gt;&lt;/object&gt;&lt;object type=&quot;3&quot; unique_id=&quot;10034&quot;&gt;&lt;property id=&quot;20148&quot; value=&quot;5&quot;/&gt;&lt;property id=&quot;20300&quot; value=&quot;Slide 49&quot;/&gt;&lt;property id=&quot;20307&quot; value=&quot;289&quot;/&gt;&lt;/object&gt;&lt;object type=&quot;3&quot; unique_id=&quot;10173&quot;&gt;&lt;property id=&quot;20148&quot; value=&quot;5&quot;/&gt;&lt;property id=&quot;20300&quot; value=&quot;Slide 2 - &amp;quot;What we aim to cover in the next 70 minutes…&amp;quot;&quot;/&gt;&lt;property id=&quot;20307&quot; value=&quot;294&quot;/&gt;&lt;/object&gt;&lt;object type=&quot;3&quot; unique_id=&quot;10174&quot;&gt;&lt;property id=&quot;20148&quot; value=&quot;5&quot;/&gt;&lt;property id=&quot;20300&quot; value=&quot;Slide 3 - &amp;quot;Agenda&amp;quot;&quot;/&gt;&lt;property id=&quot;20307&quot; value=&quot;295&quot;/&gt;&lt;/object&gt;&lt;object type=&quot;3&quot; unique_id=&quot;10175&quot;&gt;&lt;property id=&quot;20148&quot; value=&quot;5&quot;/&gt;&lt;property id=&quot;20300&quot; value=&quot;Slide 4 - &amp;quot;Definition&amp;quot;&quot;/&gt;&lt;property id=&quot;20307&quot; value=&quot;297&quot;/&gt;&lt;/object&gt;&lt;object type=&quot;3&quot; unique_id=&quot;10176&quot;&gt;&lt;property id=&quot;20148&quot; value=&quot;5&quot;/&gt;&lt;property id=&quot;20300&quot; value=&quot;Slide 6 - &amp;quot;Using LiveCycle out of the box&amp;quot;&quot;/&gt;&lt;property id=&quot;20307&quot; value=&quot;298&quot;/&gt;&lt;/object&gt;&lt;object type=&quot;3&quot; unique_id=&quot;10177&quot;&gt;&lt;property id=&quot;20148&quot; value=&quot;5&quot;/&gt;&lt;property id=&quot;20300&quot; value=&quot;Slide 9 - &amp;quot;OOB Functionality Overview&amp;quot;&quot;/&gt;&lt;property id=&quot;20307&quot; value=&quot;296&quot;/&gt;&lt;/object&gt;&lt;object type=&quot;3&quot; unique_id=&quot;10387&quot;&gt;&lt;property id=&quot;20148&quot; value=&quot;5&quot;/&gt;&lt;property id=&quot;20300&quot; value=&quot;Slide 11 - &amp;quot;Integration&amp;quot;&quot;/&gt;&lt;property id=&quot;20307&quot; value=&quot;300&quot;/&gt;&lt;/object&gt;&lt;object type=&quot;3&quot; unique_id=&quot;10388&quot;&gt;&lt;property id=&quot;20148&quot; value=&quot;5&quot;/&gt;&lt;property id=&quot;20300&quot; value=&quot;Slide 13 - &amp;quot;Integrating LC into a larger solution&amp;quot;&quot;/&gt;&lt;property id=&quot;20307&quot; value=&quot;301&quot;/&gt;&lt;/object&gt;&lt;object type=&quot;3&quot; unique_id=&quot;10389&quot;&gt;&lt;property id=&quot;20148&quot; value=&quot;5&quot;/&gt;&lt;property id=&quot;20300&quot; value=&quot;Slide 17 - &amp;quot;Platform matrix&amp;quot;&quot;/&gt;&lt;property id=&quot;20307&quot; value=&quot;302&quot;/&gt;&lt;/object&gt;&lt;object type=&quot;3&quot; unique_id=&quot;10390&quot;&gt;&lt;property id=&quot;20148&quot; value=&quot;5&quot;/&gt;&lt;property id=&quot;20300&quot; value=&quot;Slide 18 - &amp;quot;Design and Integration&amp;quot;&quot;/&gt;&lt;property id=&quot;20307&quot; value=&quot;303&quot;/&gt;&lt;/object&gt;&lt;object type=&quot;3&quot; unique_id=&quot;10391&quot;&gt;&lt;property id=&quot;20148&quot; value=&quot;5&quot;/&gt;&lt;property id=&quot;20300&quot; value=&quot;Slide 20 - &amp;quot;Design and Integration&amp;quot;&quot;/&gt;&lt;property id=&quot;20307&quot; value=&quot;304&quot;/&gt;&lt;/object&gt;&lt;object type=&quot;3&quot; unique_id=&quot;10715&quot;&gt;&lt;property id=&quot;20148&quot; value=&quot;5&quot;/&gt;&lt;property id=&quot;20300&quot; value=&quot;Slide 46 - &amp;quot;Summary&amp;quot;&quot;/&gt;&lt;property id=&quot;20307&quot; value=&quot;310&quot;/&gt;&lt;/object&gt;&lt;object type=&quot;3&quot; unique_id=&quot;10716&quot;&gt;&lt;property id=&quot;20148&quot; value=&quot;5&quot;/&gt;&lt;property id=&quot;20300&quot; value=&quot;Slide 48 - &amp;quot;Questions&amp;quot;&quot;/&gt;&lt;property id=&quot;20307&quot; value=&quot;311&quot;/&gt;&lt;/object&gt;&lt;object type=&quot;3&quot; unique_id=&quot;11078&quot;&gt;&lt;property id=&quot;20148&quot; value=&quot;5&quot;/&gt;&lt;property id=&quot;20300&quot; value=&quot;Slide 23 - &amp;quot;Implementation 1&amp;#x0D;&amp;#x0A;NA Financial Account Opening&amp;quot;&quot;/&gt;&lt;property id=&quot;20307&quot; value=&quot;312&quot;/&gt;&lt;/object&gt;&lt;object type=&quot;3&quot; unique_id=&quot;11079&quot;&gt;&lt;property id=&quot;20148&quot; value=&quot;5&quot;/&gt;&lt;property id=&quot;20300&quot; value=&quot;Slide 24 - &amp;quot;Problem&amp;quot;&quot;/&gt;&lt;property id=&quot;20307&quot; value=&quot;313&quot;/&gt;&lt;/object&gt;&lt;object type=&quot;3&quot; unique_id=&quot;11080&quot;&gt;&lt;property id=&quot;20148&quot; value=&quot;5&quot;/&gt;&lt;property id=&quot;20300&quot; value=&quot;Slide 26 - &amp;quot;Solution with LiveCycle&amp;quot;&quot;/&gt;&lt;property id=&quot;20307&quot; value=&quot;314&quot;/&gt;&lt;/object&gt;&lt;object type=&quot;3&quot; unique_id=&quot;11081&quot;&gt;&lt;property id=&quot;20148&quot; value=&quot;5&quot;/&gt;&lt;property id=&quot;20300&quot; value=&quot;Slide 28 - &amp;quot;Controller process for their .NET application&amp;quot;&quot;/&gt;&lt;property id=&quot;20307&quot; value=&quot;315&quot;/&gt;&lt;/object&gt;&lt;object type=&quot;3&quot; unique_id=&quot;11562&quot;&gt;&lt;property id=&quot;20148&quot; value=&quot;5&quot;/&gt;&lt;property id=&quot;20300&quot; value=&quot;Slide 30 - &amp;quot;Implementation 2 &amp;#x0D;&amp;#x0A;World Bank&amp;quot;&quot;/&gt;&lt;property id=&quot;20307&quot; value=&quot;316&quot;/&gt;&lt;/object&gt;&lt;object type=&quot;3&quot; unique_id=&quot;11563&quot;&gt;&lt;property id=&quot;20148&quot; value=&quot;5&quot;/&gt;&lt;property id=&quot;20300&quot; value=&quot;Slide 31 - &amp;quot;Problem&amp;quot;&quot;/&gt;&lt;property id=&quot;20307&quot; value=&quot;317&quot;/&gt;&lt;/object&gt;&lt;object type=&quot;3&quot; unique_id=&quot;11564&quot;&gt;&lt;property id=&quot;20148&quot; value=&quot;5&quot;/&gt;&lt;property id=&quot;20300&quot; value=&quot;Slide 33 - &amp;quot;Solution with LiveCycle&amp;quot;&quot;/&gt;&lt;property id=&quot;20307&quot; value=&quot;318&quot;/&gt;&lt;/object&gt;&lt;object type=&quot;3&quot; unique_id=&quot;11565&quot;&gt;&lt;property id=&quot;20148&quot; value=&quot;5&quot;/&gt;&lt;property id=&quot;20300&quot; value=&quot;Slide 37 - &amp;quot;Solution architecture&amp;quot;&quot;/&gt;&lt;property id=&quot;20307&quot; value=&quot;319&quot;/&gt;&lt;/object&gt;&lt;object type=&quot;3&quot; unique_id=&quot;11566&quot;&gt;&lt;property id=&quot;20148&quot; value=&quot;5&quot;/&gt;&lt;property id=&quot;20300&quot; value=&quot;Slide 38 - &amp;quot;Implementation 3 &amp;#x0D;&amp;#x0A;Large Federal Agency&amp;quot;&quot;/&gt;&lt;property id=&quot;20307&quot; value=&quot;320&quot;/&gt;&lt;/object&gt;&lt;object type=&quot;3&quot; unique_id=&quot;11567&quot;&gt;&lt;property id=&quot;20148&quot; value=&quot;5&quot;/&gt;&lt;property id=&quot;20300&quot; value=&quot;Slide 39 - &amp;quot;Problem&amp;quot;&quot;/&gt;&lt;property id=&quot;20307&quot; value=&quot;321&quot;/&gt;&lt;/object&gt;&lt;object type=&quot;3&quot; unique_id=&quot;11568&quot;&gt;&lt;property id=&quot;20148&quot; value=&quot;5&quot;/&gt;&lt;property id=&quot;20300&quot; value=&quot;Slide 41 - &amp;quot;Solution with LiveCycle&amp;quot;&quot;/&gt;&lt;property id=&quot;20307&quot; value=&quot;322&quot;/&gt;&lt;/object&gt;&lt;object type=&quot;3&quot; unique_id=&quot;11569&quot;&gt;&lt;property id=&quot;20148&quot; value=&quot;5&quot;/&gt;&lt;property id=&quot;20300&quot; value=&quot;Slide 45 - &amp;quot;Solution architecture&amp;quot;&quot;/&gt;&lt;property id=&quot;20307&quot; value=&quot;323&quot;/&gt;&lt;/object&gt;&lt;object type=&quot;3&quot; unique_id=&quot;11765&quot;&gt;&lt;property id=&quot;20148&quot; value=&quot;5&quot;/&gt;&lt;property id=&quot;20300&quot; value=&quot;Slide 5 - &amp;quot;Connecting the ……&amp;quot;&quot;/&gt;&lt;property id=&quot;20307&quot; value=&quot;326&quot;/&gt;&lt;/object&gt;&lt;object type=&quot;3&quot; unique_id=&quot;12221&quot;&gt;&lt;property id=&quot;20148&quot; value=&quot;5&quot;/&gt;&lt;property id=&quot;20300&quot; value=&quot;Slide 7 - &amp;quot;OOB Functionality Overview&amp;quot;&quot;/&gt;&lt;property id=&quot;20307&quot; value=&quot;328&quot;/&gt;&lt;/object&gt;&lt;object type=&quot;3&quot; unique_id=&quot;12579&quot;&gt;&lt;property id=&quot;20148&quot; value=&quot;5&quot;/&gt;&lt;property id=&quot;20300&quot; value=&quot;Slide 12 - &amp;quot;Integration&amp;quot;&quot;/&gt;&lt;property id=&quot;20307&quot; value=&quot;329&quot;/&gt;&lt;/object&gt;&lt;object type=&quot;3&quot; unique_id=&quot;12788&quot;&gt;&lt;property id=&quot;20148&quot; value=&quot;5&quot;/&gt;&lt;property id=&quot;20300&quot; value=&quot;Slide 14 - &amp;quot;What you need to consider?&amp;quot;&quot;/&gt;&lt;property id=&quot;20307&quot; value=&quot;330&quot;/&gt;&lt;/object&gt;&lt;object type=&quot;3&quot; unique_id=&quot;13054&quot;&gt;&lt;property id=&quot;20148&quot; value=&quot;5&quot;/&gt;&lt;property id=&quot;20300&quot; value=&quot;Slide 16 - &amp;quot;What you need to consider?&amp;quot;&quot;/&gt;&lt;property id=&quot;20307&quot; value=&quot;331&quot;/&gt;&lt;/object&gt;&lt;object type=&quot;3&quot; unique_id=&quot;13163&quot;&gt;&lt;property id=&quot;20148&quot; value=&quot;5&quot;/&gt;&lt;property id=&quot;20300&quot; value=&quot;Slide 21 - &amp;quot;Implementation&amp;quot;&quot;/&gt;&lt;property id=&quot;20307&quot; value=&quot;332&quot;/&gt;&lt;/object&gt;&lt;object type=&quot;3&quot; unique_id=&quot;13164&quot;&gt;&lt;property id=&quot;20148&quot; value=&quot;5&quot;/&gt;&lt;property id=&quot;20300&quot; value=&quot;Slide 22 - &amp;quot;Implementation&amp;quot;&quot;/&gt;&lt;property id=&quot;20307&quot; value=&quot;333&quot;/&gt;&lt;/object&gt;&lt;object type=&quot;3&quot; unique_id=&quot;13613&quot;&gt;&lt;property id=&quot;20148&quot; value=&quot;5&quot;/&gt;&lt;property id=&quot;20300&quot; value=&quot;Slide 25 - &amp;quot;Project size&amp;quot;&quot;/&gt;&lt;property id=&quot;20307&quot; value=&quot;334&quot;/&gt;&lt;/object&gt;&lt;object type=&quot;3&quot; unique_id=&quot;14299&quot;&gt;&lt;property id=&quot;20148&quot; value=&quot;5&quot;/&gt;&lt;property id=&quot;20300&quot; value=&quot;Slide 32 - &amp;quot;Project size&amp;quot;&quot;/&gt;&lt;property id=&quot;20307&quot; value=&quot;336&quot;/&gt;&lt;/object&gt;&lt;object type=&quot;3&quot; unique_id=&quot;15244&quot;&gt;&lt;property id=&quot;20148&quot; value=&quot;5&quot;/&gt;&lt;property id=&quot;20300&quot; value=&quot;Slide 35 - &amp;quot;Sample Form&amp;quot;&quot;/&gt;&lt;property id=&quot;20307&quot; value=&quot;337&quot;/&gt;&lt;/object&gt;&lt;object type=&quot;3&quot; unique_id=&quot;15245&quot;&gt;&lt;property id=&quot;20148&quot; value=&quot;5&quot;/&gt;&lt;property id=&quot;20300&quot; value=&quot;Slide 36 - &amp;quot;Sample Form&amp;quot;&quot;/&gt;&lt;property id=&quot;20307&quot; value=&quot;338&quot;/&gt;&lt;/object&gt;&lt;object type=&quot;3&quot; unique_id=&quot;15673&quot;&gt;&lt;property id=&quot;20148&quot; value=&quot;5&quot;/&gt;&lt;property id=&quot;20300&quot; value=&quot;Slide 29 - &amp;quot;Solution architecture&amp;quot;&quot;/&gt;&lt;property id=&quot;20307&quot; value=&quot;339&quot;/&gt;&lt;/object&gt;&lt;object type=&quot;3&quot; unique_id=&quot;16294&quot;&gt;&lt;property id=&quot;20148&quot; value=&quot;5&quot;/&gt;&lt;property id=&quot;20300&quot; value=&quot;Slide 27 - &amp;quot;LiveCycle ES&amp;quot;&quot;/&gt;&lt;property id=&quot;20307&quot; value=&quot;341&quot;/&gt;&lt;/object&gt;&lt;object type=&quot;3&quot; unique_id=&quot;16544&quot;&gt;&lt;property id=&quot;20148&quot; value=&quot;5&quot;/&gt;&lt;property id=&quot;20300&quot; value=&quot;Slide 34 - &amp;quot;LiveCycle ES&amp;quot;&quot;/&gt;&lt;property id=&quot;20307&quot; value=&quot;342&quot;/&gt;&lt;/object&gt;&lt;object type=&quot;3&quot; unique_id=&quot;16695&quot;&gt;&lt;property id=&quot;20148&quot; value=&quot;5&quot;/&gt;&lt;property id=&quot;20300&quot; value=&quot;Slide 42 - &amp;quot;LiveCycle ES&amp;quot;&quot;/&gt;&lt;property id=&quot;20307&quot; value=&quot;343&quot;/&gt;&lt;/object&gt;&lt;object type=&quot;3&quot; unique_id=&quot;17308&quot;&gt;&lt;property id=&quot;20148&quot; value=&quot;5&quot;/&gt;&lt;property id=&quot;20300&quot; value=&quot;Slide 8 - &amp;quot;OOB Functionality Overview&amp;quot;&quot;/&gt;&lt;property id=&quot;20307&quot; value=&quot;344&quot;/&gt;&lt;/object&gt;&lt;object type=&quot;3&quot; unique_id=&quot;17465&quot;&gt;&lt;property id=&quot;20148&quot; value=&quot;5&quot;/&gt;&lt;property id=&quot;20300&quot; value=&quot;Slide 10 - &amp;quot;Architecture &amp;amp; Solution Component Design&amp;quot;&quot;/&gt;&lt;property id=&quot;20307&quot; value=&quot;345&quot;/&gt;&lt;/object&gt;&lt;object type=&quot;3&quot; unique_id=&quot;17772&quot;&gt;&lt;property id=&quot;20148&quot; value=&quot;5&quot;/&gt;&lt;property id=&quot;20300&quot; value=&quot;Slide 40 - &amp;quot;Project size&amp;quot;&quot;/&gt;&lt;property id=&quot;20307&quot; value=&quot;346&quot;/&gt;&lt;/object&gt;&lt;object type=&quot;3&quot; unique_id=&quot;17865&quot;&gt;&lt;property id=&quot;20148&quot; value=&quot;5&quot;/&gt;&lt;property id=&quot;20300&quot; value=&quot;Slide 43 - &amp;quot;Current Workspace&amp;quot;&quot;/&gt;&lt;property id=&quot;20307&quot; value=&quot;347&quot;/&gt;&lt;/object&gt;&lt;object type=&quot;3&quot; unique_id=&quot;17866&quot;&gt;&lt;property id=&quot;20148&quot; value=&quot;5&quot;/&gt;&lt;property id=&quot;20300&quot; value=&quot;Slide 44 - &amp;quot;Customized Workspace&amp;quot;&quot;/&gt;&lt;property id=&quot;20307&quot; value=&quot;348&quot;/&gt;&lt;/object&gt;&lt;object type=&quot;3&quot; unique_id=&quot;19979&quot;&gt;&lt;property id=&quot;20148&quot; value=&quot;5&quot;/&gt;&lt;property id=&quot;20300&quot; value=&quot;Slide 19 - &amp;quot;Cowboy Coding&amp;quot;&quot;/&gt;&lt;property id=&quot;20307&quot; value=&quot;349&quot;/&gt;&lt;/object&gt;&lt;object type=&quot;3&quot; unique_id=&quot;20764&quot;&gt;&lt;property id=&quot;20148&quot; value=&quot;5&quot;/&gt;&lt;property id=&quot;20300&quot; value=&quot;Slide 15 - &amp;quot;Requirements&amp;quot;&quot;/&gt;&lt;property id=&quot;20307&quot; value=&quot;350&quot;/&gt;&lt;/object&gt;&lt;object type=&quot;3&quot; unique_id=&quot;20815&quot;&gt;&lt;property id=&quot;20148&quot; value=&quot;5&quot;/&gt;&lt;property id=&quot;20300&quot; value=&quot;Slide 47 - &amp;quot;Get Started with LiveCycle ES2&amp;quot;&quot;/&gt;&lt;property id=&quot;20307&quot; value=&quot;351&quot;/&gt;&lt;/object&gt;&lt;/object&gt;&lt;/object&gt;&lt;/database&gt;"/>
</p:tagLst>
</file>

<file path=ppt/theme/theme1.xml><?xml version="1.0" encoding="utf-8"?>
<a:theme xmlns:a="http://schemas.openxmlformats.org/drawingml/2006/main" name="adobe2008_white">
  <a:themeElements>
    <a:clrScheme name="Adobe 2008 Standard">
      <a:dk1>
        <a:srgbClr val="000000"/>
      </a:dk1>
      <a:lt1>
        <a:srgbClr val="000000"/>
      </a:lt1>
      <a:dk2>
        <a:srgbClr val="000000"/>
      </a:dk2>
      <a:lt2>
        <a:srgbClr val="F8F8F8"/>
      </a:lt2>
      <a:accent1>
        <a:srgbClr val="78AC7E"/>
      </a:accent1>
      <a:accent2>
        <a:srgbClr val="569BBE"/>
      </a:accent2>
      <a:accent3>
        <a:srgbClr val="8786B0"/>
      </a:accent3>
      <a:accent4>
        <a:srgbClr val="C7C397"/>
      </a:accent4>
      <a:accent5>
        <a:srgbClr val="C16921"/>
      </a:accent5>
      <a:accent6>
        <a:srgbClr val="00626D"/>
      </a:accent6>
      <a:hlink>
        <a:srgbClr val="397ECF"/>
      </a:hlink>
      <a:folHlink>
        <a:srgbClr val="204C82"/>
      </a:folHlink>
    </a:clrScheme>
    <a:fontScheme name="61_Layers">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61_Layers 1">
        <a:dk1>
          <a:srgbClr val="993300"/>
        </a:dk1>
        <a:lt1>
          <a:srgbClr val="CCCCCC"/>
        </a:lt1>
        <a:dk2>
          <a:srgbClr val="000000"/>
        </a:dk2>
        <a:lt2>
          <a:srgbClr val="FFFFFF"/>
        </a:lt2>
        <a:accent1>
          <a:srgbClr val="576F2B"/>
        </a:accent1>
        <a:accent2>
          <a:srgbClr val="666699"/>
        </a:accent2>
        <a:accent3>
          <a:srgbClr val="AAAAAA"/>
        </a:accent3>
        <a:accent4>
          <a:srgbClr val="AEAEAE"/>
        </a:accent4>
        <a:accent5>
          <a:srgbClr val="B4BBAC"/>
        </a:accent5>
        <a:accent6>
          <a:srgbClr val="5C5C8A"/>
        </a:accent6>
        <a:hlink>
          <a:srgbClr val="993300"/>
        </a:hlink>
        <a:folHlink>
          <a:srgbClr val="CC9900"/>
        </a:folHlink>
      </a:clrScheme>
      <a:clrMap bg1="dk2" tx1="lt1" bg2="dk1" tx2="lt2" accent1="accent1" accent2="accent2" accent3="accent3" accent4="accent4" accent5="accent5" accent6="accent6" hlink="hlink" folHlink="folHlink"/>
    </a:extraClrScheme>
    <a:extraClrScheme>
      <a:clrScheme name="61_Layers 2">
        <a:dk1>
          <a:srgbClr val="993300"/>
        </a:dk1>
        <a:lt1>
          <a:srgbClr val="CCCCCC"/>
        </a:lt1>
        <a:dk2>
          <a:srgbClr val="330000"/>
        </a:dk2>
        <a:lt2>
          <a:srgbClr val="FFFFFF"/>
        </a:lt2>
        <a:accent1>
          <a:srgbClr val="996633"/>
        </a:accent1>
        <a:accent2>
          <a:srgbClr val="FF0000"/>
        </a:accent2>
        <a:accent3>
          <a:srgbClr val="ADAAAA"/>
        </a:accent3>
        <a:accent4>
          <a:srgbClr val="AEAEAE"/>
        </a:accent4>
        <a:accent5>
          <a:srgbClr val="CAB8AD"/>
        </a:accent5>
        <a:accent6>
          <a:srgbClr val="E70000"/>
        </a:accent6>
        <a:hlink>
          <a:srgbClr val="FF3300"/>
        </a:hlink>
        <a:folHlink>
          <a:srgbClr val="CC9933"/>
        </a:folHlink>
      </a:clrScheme>
      <a:clrMap bg1="dk2" tx1="lt1" bg2="dk1" tx2="lt2" accent1="accent1" accent2="accent2" accent3="accent3" accent4="accent4" accent5="accent5" accent6="accent6" hlink="hlink" folHlink="folHlink"/>
    </a:extraClrScheme>
    <a:extraClrScheme>
      <a:clrScheme name="61_Layers 3">
        <a:dk1>
          <a:srgbClr val="79788A"/>
        </a:dk1>
        <a:lt1>
          <a:srgbClr val="FFFFFF"/>
        </a:lt1>
        <a:dk2>
          <a:srgbClr val="21203C"/>
        </a:dk2>
        <a:lt2>
          <a:srgbClr val="FFFFCC"/>
        </a:lt2>
        <a:accent1>
          <a:srgbClr val="476077"/>
        </a:accent1>
        <a:accent2>
          <a:srgbClr val="676C5A"/>
        </a:accent2>
        <a:accent3>
          <a:srgbClr val="ABABAF"/>
        </a:accent3>
        <a:accent4>
          <a:srgbClr val="DADADA"/>
        </a:accent4>
        <a:accent5>
          <a:srgbClr val="B1B6BD"/>
        </a:accent5>
        <a:accent6>
          <a:srgbClr val="5D6151"/>
        </a:accent6>
        <a:hlink>
          <a:srgbClr val="666699"/>
        </a:hlink>
        <a:folHlink>
          <a:srgbClr val="8CB0A2"/>
        </a:folHlink>
      </a:clrScheme>
      <a:clrMap bg1="dk2" tx1="lt1" bg2="dk1" tx2="lt2" accent1="accent1" accent2="accent2" accent3="accent3" accent4="accent4" accent5="accent5" accent6="accent6" hlink="hlink" folHlink="folHlink"/>
    </a:extraClrScheme>
    <a:extraClrScheme>
      <a:clrScheme name="61_Layers 4">
        <a:dk1>
          <a:srgbClr val="455B41"/>
        </a:dk1>
        <a:lt1>
          <a:srgbClr val="FFFFCC"/>
        </a:lt1>
        <a:dk2>
          <a:srgbClr val="79A994"/>
        </a:dk2>
        <a:lt2>
          <a:srgbClr val="FFFFCC"/>
        </a:lt2>
        <a:accent1>
          <a:srgbClr val="517087"/>
        </a:accent1>
        <a:accent2>
          <a:srgbClr val="666699"/>
        </a:accent2>
        <a:accent3>
          <a:srgbClr val="BED1C8"/>
        </a:accent3>
        <a:accent4>
          <a:srgbClr val="DADAAE"/>
        </a:accent4>
        <a:accent5>
          <a:srgbClr val="B3BBC3"/>
        </a:accent5>
        <a:accent6>
          <a:srgbClr val="5C5C8A"/>
        </a:accent6>
        <a:hlink>
          <a:srgbClr val="993300"/>
        </a:hlink>
        <a:folHlink>
          <a:srgbClr val="A4AF6B"/>
        </a:folHlink>
      </a:clrScheme>
      <a:clrMap bg1="dk2" tx1="lt1" bg2="dk1" tx2="lt2" accent1="accent1" accent2="accent2" accent3="accent3" accent4="accent4" accent5="accent5" accent6="accent6" hlink="hlink" folHlink="folHlink"/>
    </a:extraClrScheme>
    <a:extraClrScheme>
      <a:clrScheme name="61_Layers 5">
        <a:dk1>
          <a:srgbClr val="330000"/>
        </a:dk1>
        <a:lt1>
          <a:srgbClr val="FF9900"/>
        </a:lt1>
        <a:dk2>
          <a:srgbClr val="FFFFFF"/>
        </a:dk2>
        <a:lt2>
          <a:srgbClr val="8B3111"/>
        </a:lt2>
        <a:accent1>
          <a:srgbClr val="DD6D07"/>
        </a:accent1>
        <a:accent2>
          <a:srgbClr val="CC9900"/>
        </a:accent2>
        <a:accent3>
          <a:srgbClr val="FFCAAA"/>
        </a:accent3>
        <a:accent4>
          <a:srgbClr val="2A0000"/>
        </a:accent4>
        <a:accent5>
          <a:srgbClr val="EBBAAA"/>
        </a:accent5>
        <a:accent6>
          <a:srgbClr val="B98A00"/>
        </a:accent6>
        <a:hlink>
          <a:srgbClr val="CC3300"/>
        </a:hlink>
        <a:folHlink>
          <a:srgbClr val="CCCC66"/>
        </a:folHlink>
      </a:clrScheme>
      <a:clrMap bg1="lt1" tx1="dk1" bg2="lt2" tx2="dk2" accent1="accent1" accent2="accent2" accent3="accent3" accent4="accent4" accent5="accent5" accent6="accent6" hlink="hlink" folHlink="folHlink"/>
    </a:extraClrScheme>
    <a:extraClrScheme>
      <a:clrScheme name="61_Layers 6">
        <a:dk1>
          <a:srgbClr val="000000"/>
        </a:dk1>
        <a:lt1>
          <a:srgbClr val="FFFFE1"/>
        </a:lt1>
        <a:dk2>
          <a:srgbClr val="330033"/>
        </a:dk2>
        <a:lt2>
          <a:srgbClr val="330033"/>
        </a:lt2>
        <a:accent1>
          <a:srgbClr val="CCCC99"/>
        </a:accent1>
        <a:accent2>
          <a:srgbClr val="FF0000"/>
        </a:accent2>
        <a:accent3>
          <a:srgbClr val="FFFFEE"/>
        </a:accent3>
        <a:accent4>
          <a:srgbClr val="000000"/>
        </a:accent4>
        <a:accent5>
          <a:srgbClr val="E2E2CA"/>
        </a:accent5>
        <a:accent6>
          <a:srgbClr val="E70000"/>
        </a:accent6>
        <a:hlink>
          <a:srgbClr val="990033"/>
        </a:hlink>
        <a:folHlink>
          <a:srgbClr val="B2B2B2"/>
        </a:folHlink>
      </a:clrScheme>
      <a:clrMap bg1="lt1" tx1="dk1" bg2="lt2" tx2="dk2" accent1="accent1" accent2="accent2" accent3="accent3" accent4="accent4" accent5="accent5" accent6="accent6" hlink="hlink" folHlink="folHlink"/>
    </a:extraClrScheme>
    <a:extraClrScheme>
      <a:clrScheme name="61_Layers 7">
        <a:dk1>
          <a:srgbClr val="000000"/>
        </a:dk1>
        <a:lt1>
          <a:srgbClr val="FFFFFF"/>
        </a:lt1>
        <a:dk2>
          <a:srgbClr val="000000"/>
        </a:dk2>
        <a:lt2>
          <a:srgbClr val="891411"/>
        </a:lt2>
        <a:accent1>
          <a:srgbClr val="4F917E"/>
        </a:accent1>
        <a:accent2>
          <a:srgbClr val="CC9900"/>
        </a:accent2>
        <a:accent3>
          <a:srgbClr val="FFFFFF"/>
        </a:accent3>
        <a:accent4>
          <a:srgbClr val="000000"/>
        </a:accent4>
        <a:accent5>
          <a:srgbClr val="B2C7C0"/>
        </a:accent5>
        <a:accent6>
          <a:srgbClr val="B98A00"/>
        </a:accent6>
        <a:hlink>
          <a:srgbClr val="5A84D8"/>
        </a:hlink>
        <a:folHlink>
          <a:srgbClr val="A0C6BA"/>
        </a:folHlink>
      </a:clrScheme>
      <a:clrMap bg1="lt1" tx1="dk1" bg2="lt2" tx2="dk2" accent1="accent1" accent2="accent2" accent3="accent3" accent4="accent4" accent5="accent5" accent6="accent6" hlink="hlink" folHlink="folHlink"/>
    </a:extraClrScheme>
    <a:extraClrScheme>
      <a:clrScheme name="61_Layers 8">
        <a:dk1>
          <a:srgbClr val="000000"/>
        </a:dk1>
        <a:lt1>
          <a:srgbClr val="FFFFFF"/>
        </a:lt1>
        <a:dk2>
          <a:srgbClr val="CC0000"/>
        </a:dk2>
        <a:lt2>
          <a:srgbClr val="999966"/>
        </a:lt2>
        <a:accent1>
          <a:srgbClr val="CCCCCC"/>
        </a:accent1>
        <a:accent2>
          <a:srgbClr val="CCCC66"/>
        </a:accent2>
        <a:accent3>
          <a:srgbClr val="FFFFFF"/>
        </a:accent3>
        <a:accent4>
          <a:srgbClr val="000000"/>
        </a:accent4>
        <a:accent5>
          <a:srgbClr val="E2E2E2"/>
        </a:accent5>
        <a:accent6>
          <a:srgbClr val="B9B95C"/>
        </a:accent6>
        <a:hlink>
          <a:srgbClr val="666699"/>
        </a:hlink>
        <a:folHlink>
          <a:srgbClr val="CCCC99"/>
        </a:folHlink>
      </a:clrScheme>
      <a:clrMap bg1="lt1" tx1="dk1" bg2="lt2" tx2="dk2" accent1="accent1" accent2="accent2" accent3="accent3" accent4="accent4" accent5="accent5" accent6="accent6" hlink="hlink" folHlink="folHlink"/>
    </a:extraClrScheme>
    <a:extraClrScheme>
      <a:clrScheme name="61_Layers 9">
        <a:dk1>
          <a:srgbClr val="000000"/>
        </a:dk1>
        <a:lt1>
          <a:srgbClr val="FFFFFF"/>
        </a:lt1>
        <a:dk2>
          <a:srgbClr val="FF0000"/>
        </a:dk2>
        <a:lt2>
          <a:srgbClr val="009999"/>
        </a:lt2>
        <a:accent1>
          <a:srgbClr val="C7B505"/>
        </a:accent1>
        <a:accent2>
          <a:srgbClr val="FFFF66"/>
        </a:accent2>
        <a:accent3>
          <a:srgbClr val="FFFFFF"/>
        </a:accent3>
        <a:accent4>
          <a:srgbClr val="000000"/>
        </a:accent4>
        <a:accent5>
          <a:srgbClr val="E0D7AA"/>
        </a:accent5>
        <a:accent6>
          <a:srgbClr val="E7E75C"/>
        </a:accent6>
        <a:hlink>
          <a:srgbClr val="5A84D8"/>
        </a:hlink>
        <a:folHlink>
          <a:srgbClr val="A0C6BA"/>
        </a:folHlink>
      </a:clrScheme>
      <a:clrMap bg1="lt1" tx1="dk1" bg2="lt2" tx2="dk2" accent1="accent1" accent2="accent2" accent3="accent3" accent4="accent4" accent5="accent5" accent6="accent6" hlink="hlink" folHlink="folHlink"/>
    </a:extraClrScheme>
    <a:extraClrScheme>
      <a:clrScheme name="61_Layers 10">
        <a:dk1>
          <a:srgbClr val="000000"/>
        </a:dk1>
        <a:lt1>
          <a:srgbClr val="FFFFFF"/>
        </a:lt1>
        <a:dk2>
          <a:srgbClr val="660033"/>
        </a:dk2>
        <a:lt2>
          <a:srgbClr val="666699"/>
        </a:lt2>
        <a:accent1>
          <a:srgbClr val="95A3D1"/>
        </a:accent1>
        <a:accent2>
          <a:srgbClr val="FFFF66"/>
        </a:accent2>
        <a:accent3>
          <a:srgbClr val="FFFFFF"/>
        </a:accent3>
        <a:accent4>
          <a:srgbClr val="000000"/>
        </a:accent4>
        <a:accent5>
          <a:srgbClr val="C8CEE5"/>
        </a:accent5>
        <a:accent6>
          <a:srgbClr val="E7E75C"/>
        </a:accent6>
        <a:hlink>
          <a:srgbClr val="5A84D8"/>
        </a:hlink>
        <a:folHlink>
          <a:srgbClr val="CCCC99"/>
        </a:folHlink>
      </a:clrScheme>
      <a:clrMap bg1="lt1" tx1="dk1" bg2="lt2" tx2="dk2" accent1="accent1" accent2="accent2" accent3="accent3" accent4="accent4" accent5="accent5" accent6="accent6" hlink="hlink" folHlink="folHlink"/>
    </a:extraClrScheme>
    <a:extraClrScheme>
      <a:clrScheme name="61_Layers 11">
        <a:dk1>
          <a:srgbClr val="000000"/>
        </a:dk1>
        <a:lt1>
          <a:srgbClr val="FFFFE1"/>
        </a:lt1>
        <a:dk2>
          <a:srgbClr val="330033"/>
        </a:dk2>
        <a:lt2>
          <a:srgbClr val="000000"/>
        </a:lt2>
        <a:accent1>
          <a:srgbClr val="CCCC99"/>
        </a:accent1>
        <a:accent2>
          <a:srgbClr val="FF0000"/>
        </a:accent2>
        <a:accent3>
          <a:srgbClr val="FFFFEE"/>
        </a:accent3>
        <a:accent4>
          <a:srgbClr val="000000"/>
        </a:accent4>
        <a:accent5>
          <a:srgbClr val="E2E2CA"/>
        </a:accent5>
        <a:accent6>
          <a:srgbClr val="E70000"/>
        </a:accent6>
        <a:hlink>
          <a:srgbClr val="990033"/>
        </a:hlink>
        <a:folHlink>
          <a:srgbClr val="B2B2B2"/>
        </a:folHlink>
      </a:clrScheme>
      <a:clrMap bg1="lt1" tx1="dk1" bg2="lt2" tx2="dk2" accent1="accent1" accent2="accent2" accent3="accent3" accent4="accent4" accent5="accent5" accent6="accent6" hlink="hlink" folHlink="folHlink"/>
    </a:extraClrScheme>
    <a:extraClrScheme>
      <a:clrScheme name="61_Layers 12">
        <a:dk1>
          <a:srgbClr val="000000"/>
        </a:dk1>
        <a:lt1>
          <a:srgbClr val="FFFFE1"/>
        </a:lt1>
        <a:dk2>
          <a:srgbClr val="330033"/>
        </a:dk2>
        <a:lt2>
          <a:srgbClr val="000000"/>
        </a:lt2>
        <a:accent1>
          <a:srgbClr val="CCCC99"/>
        </a:accent1>
        <a:accent2>
          <a:srgbClr val="FF0000"/>
        </a:accent2>
        <a:accent3>
          <a:srgbClr val="FFFFEE"/>
        </a:accent3>
        <a:accent4>
          <a:srgbClr val="000000"/>
        </a:accent4>
        <a:accent5>
          <a:srgbClr val="E2E2CA"/>
        </a:accent5>
        <a:accent6>
          <a:srgbClr val="E70000"/>
        </a:accent6>
        <a:hlink>
          <a:srgbClr val="0000FF"/>
        </a:hlink>
        <a:folHlink>
          <a:srgbClr val="B2B2B2"/>
        </a:folHlink>
      </a:clrScheme>
      <a:clrMap bg1="lt1" tx1="dk1" bg2="lt2" tx2="dk2" accent1="accent1" accent2="accent2" accent3="accent3" accent4="accent4" accent5="accent5" accent6="accent6" hlink="hlink" folHlink="folHlink"/>
    </a:extraClrScheme>
    <a:extraClrScheme>
      <a:clrScheme name="61_Layers 13">
        <a:dk1>
          <a:srgbClr val="000000"/>
        </a:dk1>
        <a:lt1>
          <a:srgbClr val="FFFFE1"/>
        </a:lt1>
        <a:dk2>
          <a:srgbClr val="330033"/>
        </a:dk2>
        <a:lt2>
          <a:srgbClr val="000000"/>
        </a:lt2>
        <a:accent1>
          <a:srgbClr val="CCCC99"/>
        </a:accent1>
        <a:accent2>
          <a:srgbClr val="FF0000"/>
        </a:accent2>
        <a:accent3>
          <a:srgbClr val="FFFFEE"/>
        </a:accent3>
        <a:accent4>
          <a:srgbClr val="000000"/>
        </a:accent4>
        <a:accent5>
          <a:srgbClr val="E2E2CA"/>
        </a:accent5>
        <a:accent6>
          <a:srgbClr val="E70000"/>
        </a:accent6>
        <a:hlink>
          <a:srgbClr val="0000FF"/>
        </a:hlink>
        <a:folHlink>
          <a:srgbClr val="0000CC"/>
        </a:folHlink>
      </a:clrScheme>
      <a:clrMap bg1="lt1" tx1="dk1" bg2="lt2" tx2="dk2" accent1="accent1" accent2="accent2" accent3="accent3" accent4="accent4" accent5="accent5" accent6="accent6" hlink="hlink" folHlink="folHlink"/>
    </a:extraClrScheme>
    <a:extraClrScheme>
      <a:clrScheme name="61_Layers 14">
        <a:dk1>
          <a:srgbClr val="000000"/>
        </a:dk1>
        <a:lt1>
          <a:srgbClr val="FFFFFF"/>
        </a:lt1>
        <a:dk2>
          <a:srgbClr val="330033"/>
        </a:dk2>
        <a:lt2>
          <a:srgbClr val="000000"/>
        </a:lt2>
        <a:accent1>
          <a:srgbClr val="CCCC99"/>
        </a:accent1>
        <a:accent2>
          <a:srgbClr val="FF0000"/>
        </a:accent2>
        <a:accent3>
          <a:srgbClr val="FFFFFF"/>
        </a:accent3>
        <a:accent4>
          <a:srgbClr val="000000"/>
        </a:accent4>
        <a:accent5>
          <a:srgbClr val="E2E2CA"/>
        </a:accent5>
        <a:accent6>
          <a:srgbClr val="E70000"/>
        </a:accent6>
        <a:hlink>
          <a:srgbClr val="0000FF"/>
        </a:hlink>
        <a:folHlink>
          <a:srgbClr val="0000CC"/>
        </a:folHlink>
      </a:clrScheme>
      <a:clrMap bg1="lt1" tx1="dk1" bg2="lt2" tx2="dk2" accent1="accent1" accent2="accent2" accent3="accent3" accent4="accent4" accent5="accent5" accent6="accent6" hlink="hlink" folHlink="folHlink"/>
    </a:extraClrScheme>
    <a:extraClrScheme>
      <a:clrScheme name="61_Layers 15">
        <a:dk1>
          <a:srgbClr val="000000"/>
        </a:dk1>
        <a:lt1>
          <a:srgbClr val="FFFFFF"/>
        </a:lt1>
        <a:dk2>
          <a:srgbClr val="330033"/>
        </a:dk2>
        <a:lt2>
          <a:srgbClr val="000000"/>
        </a:lt2>
        <a:accent1>
          <a:srgbClr val="4B8984"/>
        </a:accent1>
        <a:accent2>
          <a:srgbClr val="00829B"/>
        </a:accent2>
        <a:accent3>
          <a:srgbClr val="FFFFFF"/>
        </a:accent3>
        <a:accent4>
          <a:srgbClr val="000000"/>
        </a:accent4>
        <a:accent5>
          <a:srgbClr val="B1C4C2"/>
        </a:accent5>
        <a:accent6>
          <a:srgbClr val="00758C"/>
        </a:accent6>
        <a:hlink>
          <a:srgbClr val="0000FF"/>
        </a:hlink>
        <a:folHlink>
          <a:srgbClr val="615C91"/>
        </a:folHlink>
      </a:clrScheme>
      <a:clrMap bg1="lt1" tx1="dk1" bg2="lt2" tx2="dk2" accent1="accent1" accent2="accent2" accent3="accent3" accent4="accent4" accent5="accent5" accent6="accent6" hlink="hlink" folHlink="folHlink"/>
    </a:extraClrScheme>
    <a:extraClrScheme>
      <a:clrScheme name="61_Layers 16">
        <a:dk1>
          <a:srgbClr val="000000"/>
        </a:dk1>
        <a:lt1>
          <a:srgbClr val="FFFFFF"/>
        </a:lt1>
        <a:dk2>
          <a:srgbClr val="330033"/>
        </a:dk2>
        <a:lt2>
          <a:srgbClr val="000000"/>
        </a:lt2>
        <a:accent1>
          <a:srgbClr val="4B8984"/>
        </a:accent1>
        <a:accent2>
          <a:srgbClr val="FF0000"/>
        </a:accent2>
        <a:accent3>
          <a:srgbClr val="FFFFFF"/>
        </a:accent3>
        <a:accent4>
          <a:srgbClr val="000000"/>
        </a:accent4>
        <a:accent5>
          <a:srgbClr val="B1C4C2"/>
        </a:accent5>
        <a:accent6>
          <a:srgbClr val="E70000"/>
        </a:accent6>
        <a:hlink>
          <a:srgbClr val="0000FF"/>
        </a:hlink>
        <a:folHlink>
          <a:srgbClr val="615C91"/>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adobe2008_white">
  <a:themeElements>
    <a:clrScheme name="Adobe 2008 Standard">
      <a:dk1>
        <a:srgbClr val="000000"/>
      </a:dk1>
      <a:lt1>
        <a:srgbClr val="000000"/>
      </a:lt1>
      <a:dk2>
        <a:srgbClr val="000000"/>
      </a:dk2>
      <a:lt2>
        <a:srgbClr val="F8F8F8"/>
      </a:lt2>
      <a:accent1>
        <a:srgbClr val="78AC7E"/>
      </a:accent1>
      <a:accent2>
        <a:srgbClr val="569BBE"/>
      </a:accent2>
      <a:accent3>
        <a:srgbClr val="8786B0"/>
      </a:accent3>
      <a:accent4>
        <a:srgbClr val="C7C397"/>
      </a:accent4>
      <a:accent5>
        <a:srgbClr val="C16921"/>
      </a:accent5>
      <a:accent6>
        <a:srgbClr val="00626D"/>
      </a:accent6>
      <a:hlink>
        <a:srgbClr val="397ECF"/>
      </a:hlink>
      <a:folHlink>
        <a:srgbClr val="204C82"/>
      </a:folHlink>
    </a:clrScheme>
    <a:fontScheme name="61_Layers">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61_Layers 1">
        <a:dk1>
          <a:srgbClr val="993300"/>
        </a:dk1>
        <a:lt1>
          <a:srgbClr val="CCCCCC"/>
        </a:lt1>
        <a:dk2>
          <a:srgbClr val="000000"/>
        </a:dk2>
        <a:lt2>
          <a:srgbClr val="FFFFFF"/>
        </a:lt2>
        <a:accent1>
          <a:srgbClr val="576F2B"/>
        </a:accent1>
        <a:accent2>
          <a:srgbClr val="666699"/>
        </a:accent2>
        <a:accent3>
          <a:srgbClr val="AAAAAA"/>
        </a:accent3>
        <a:accent4>
          <a:srgbClr val="AEAEAE"/>
        </a:accent4>
        <a:accent5>
          <a:srgbClr val="B4BBAC"/>
        </a:accent5>
        <a:accent6>
          <a:srgbClr val="5C5C8A"/>
        </a:accent6>
        <a:hlink>
          <a:srgbClr val="993300"/>
        </a:hlink>
        <a:folHlink>
          <a:srgbClr val="CC9900"/>
        </a:folHlink>
      </a:clrScheme>
      <a:clrMap bg1="dk2" tx1="lt1" bg2="dk1" tx2="lt2" accent1="accent1" accent2="accent2" accent3="accent3" accent4="accent4" accent5="accent5" accent6="accent6" hlink="hlink" folHlink="folHlink"/>
    </a:extraClrScheme>
    <a:extraClrScheme>
      <a:clrScheme name="61_Layers 2">
        <a:dk1>
          <a:srgbClr val="993300"/>
        </a:dk1>
        <a:lt1>
          <a:srgbClr val="CCCCCC"/>
        </a:lt1>
        <a:dk2>
          <a:srgbClr val="330000"/>
        </a:dk2>
        <a:lt2>
          <a:srgbClr val="FFFFFF"/>
        </a:lt2>
        <a:accent1>
          <a:srgbClr val="996633"/>
        </a:accent1>
        <a:accent2>
          <a:srgbClr val="FF0000"/>
        </a:accent2>
        <a:accent3>
          <a:srgbClr val="ADAAAA"/>
        </a:accent3>
        <a:accent4>
          <a:srgbClr val="AEAEAE"/>
        </a:accent4>
        <a:accent5>
          <a:srgbClr val="CAB8AD"/>
        </a:accent5>
        <a:accent6>
          <a:srgbClr val="E70000"/>
        </a:accent6>
        <a:hlink>
          <a:srgbClr val="FF3300"/>
        </a:hlink>
        <a:folHlink>
          <a:srgbClr val="CC9933"/>
        </a:folHlink>
      </a:clrScheme>
      <a:clrMap bg1="dk2" tx1="lt1" bg2="dk1" tx2="lt2" accent1="accent1" accent2="accent2" accent3="accent3" accent4="accent4" accent5="accent5" accent6="accent6" hlink="hlink" folHlink="folHlink"/>
    </a:extraClrScheme>
    <a:extraClrScheme>
      <a:clrScheme name="61_Layers 3">
        <a:dk1>
          <a:srgbClr val="79788A"/>
        </a:dk1>
        <a:lt1>
          <a:srgbClr val="FFFFFF"/>
        </a:lt1>
        <a:dk2>
          <a:srgbClr val="21203C"/>
        </a:dk2>
        <a:lt2>
          <a:srgbClr val="FFFFCC"/>
        </a:lt2>
        <a:accent1>
          <a:srgbClr val="476077"/>
        </a:accent1>
        <a:accent2>
          <a:srgbClr val="676C5A"/>
        </a:accent2>
        <a:accent3>
          <a:srgbClr val="ABABAF"/>
        </a:accent3>
        <a:accent4>
          <a:srgbClr val="DADADA"/>
        </a:accent4>
        <a:accent5>
          <a:srgbClr val="B1B6BD"/>
        </a:accent5>
        <a:accent6>
          <a:srgbClr val="5D6151"/>
        </a:accent6>
        <a:hlink>
          <a:srgbClr val="666699"/>
        </a:hlink>
        <a:folHlink>
          <a:srgbClr val="8CB0A2"/>
        </a:folHlink>
      </a:clrScheme>
      <a:clrMap bg1="dk2" tx1="lt1" bg2="dk1" tx2="lt2" accent1="accent1" accent2="accent2" accent3="accent3" accent4="accent4" accent5="accent5" accent6="accent6" hlink="hlink" folHlink="folHlink"/>
    </a:extraClrScheme>
    <a:extraClrScheme>
      <a:clrScheme name="61_Layers 4">
        <a:dk1>
          <a:srgbClr val="455B41"/>
        </a:dk1>
        <a:lt1>
          <a:srgbClr val="FFFFCC"/>
        </a:lt1>
        <a:dk2>
          <a:srgbClr val="79A994"/>
        </a:dk2>
        <a:lt2>
          <a:srgbClr val="FFFFCC"/>
        </a:lt2>
        <a:accent1>
          <a:srgbClr val="517087"/>
        </a:accent1>
        <a:accent2>
          <a:srgbClr val="666699"/>
        </a:accent2>
        <a:accent3>
          <a:srgbClr val="BED1C8"/>
        </a:accent3>
        <a:accent4>
          <a:srgbClr val="DADAAE"/>
        </a:accent4>
        <a:accent5>
          <a:srgbClr val="B3BBC3"/>
        </a:accent5>
        <a:accent6>
          <a:srgbClr val="5C5C8A"/>
        </a:accent6>
        <a:hlink>
          <a:srgbClr val="993300"/>
        </a:hlink>
        <a:folHlink>
          <a:srgbClr val="A4AF6B"/>
        </a:folHlink>
      </a:clrScheme>
      <a:clrMap bg1="dk2" tx1="lt1" bg2="dk1" tx2="lt2" accent1="accent1" accent2="accent2" accent3="accent3" accent4="accent4" accent5="accent5" accent6="accent6" hlink="hlink" folHlink="folHlink"/>
    </a:extraClrScheme>
    <a:extraClrScheme>
      <a:clrScheme name="61_Layers 5">
        <a:dk1>
          <a:srgbClr val="330000"/>
        </a:dk1>
        <a:lt1>
          <a:srgbClr val="FF9900"/>
        </a:lt1>
        <a:dk2>
          <a:srgbClr val="FFFFFF"/>
        </a:dk2>
        <a:lt2>
          <a:srgbClr val="8B3111"/>
        </a:lt2>
        <a:accent1>
          <a:srgbClr val="DD6D07"/>
        </a:accent1>
        <a:accent2>
          <a:srgbClr val="CC9900"/>
        </a:accent2>
        <a:accent3>
          <a:srgbClr val="FFCAAA"/>
        </a:accent3>
        <a:accent4>
          <a:srgbClr val="2A0000"/>
        </a:accent4>
        <a:accent5>
          <a:srgbClr val="EBBAAA"/>
        </a:accent5>
        <a:accent6>
          <a:srgbClr val="B98A00"/>
        </a:accent6>
        <a:hlink>
          <a:srgbClr val="CC3300"/>
        </a:hlink>
        <a:folHlink>
          <a:srgbClr val="CCCC66"/>
        </a:folHlink>
      </a:clrScheme>
      <a:clrMap bg1="lt1" tx1="dk1" bg2="lt2" tx2="dk2" accent1="accent1" accent2="accent2" accent3="accent3" accent4="accent4" accent5="accent5" accent6="accent6" hlink="hlink" folHlink="folHlink"/>
    </a:extraClrScheme>
    <a:extraClrScheme>
      <a:clrScheme name="61_Layers 6">
        <a:dk1>
          <a:srgbClr val="000000"/>
        </a:dk1>
        <a:lt1>
          <a:srgbClr val="FFFFE1"/>
        </a:lt1>
        <a:dk2>
          <a:srgbClr val="330033"/>
        </a:dk2>
        <a:lt2>
          <a:srgbClr val="330033"/>
        </a:lt2>
        <a:accent1>
          <a:srgbClr val="CCCC99"/>
        </a:accent1>
        <a:accent2>
          <a:srgbClr val="FF0000"/>
        </a:accent2>
        <a:accent3>
          <a:srgbClr val="FFFFEE"/>
        </a:accent3>
        <a:accent4>
          <a:srgbClr val="000000"/>
        </a:accent4>
        <a:accent5>
          <a:srgbClr val="E2E2CA"/>
        </a:accent5>
        <a:accent6>
          <a:srgbClr val="E70000"/>
        </a:accent6>
        <a:hlink>
          <a:srgbClr val="990033"/>
        </a:hlink>
        <a:folHlink>
          <a:srgbClr val="B2B2B2"/>
        </a:folHlink>
      </a:clrScheme>
      <a:clrMap bg1="lt1" tx1="dk1" bg2="lt2" tx2="dk2" accent1="accent1" accent2="accent2" accent3="accent3" accent4="accent4" accent5="accent5" accent6="accent6" hlink="hlink" folHlink="folHlink"/>
    </a:extraClrScheme>
    <a:extraClrScheme>
      <a:clrScheme name="61_Layers 7">
        <a:dk1>
          <a:srgbClr val="000000"/>
        </a:dk1>
        <a:lt1>
          <a:srgbClr val="FFFFFF"/>
        </a:lt1>
        <a:dk2>
          <a:srgbClr val="000000"/>
        </a:dk2>
        <a:lt2>
          <a:srgbClr val="891411"/>
        </a:lt2>
        <a:accent1>
          <a:srgbClr val="4F917E"/>
        </a:accent1>
        <a:accent2>
          <a:srgbClr val="CC9900"/>
        </a:accent2>
        <a:accent3>
          <a:srgbClr val="FFFFFF"/>
        </a:accent3>
        <a:accent4>
          <a:srgbClr val="000000"/>
        </a:accent4>
        <a:accent5>
          <a:srgbClr val="B2C7C0"/>
        </a:accent5>
        <a:accent6>
          <a:srgbClr val="B98A00"/>
        </a:accent6>
        <a:hlink>
          <a:srgbClr val="5A84D8"/>
        </a:hlink>
        <a:folHlink>
          <a:srgbClr val="A0C6BA"/>
        </a:folHlink>
      </a:clrScheme>
      <a:clrMap bg1="lt1" tx1="dk1" bg2="lt2" tx2="dk2" accent1="accent1" accent2="accent2" accent3="accent3" accent4="accent4" accent5="accent5" accent6="accent6" hlink="hlink" folHlink="folHlink"/>
    </a:extraClrScheme>
    <a:extraClrScheme>
      <a:clrScheme name="61_Layers 8">
        <a:dk1>
          <a:srgbClr val="000000"/>
        </a:dk1>
        <a:lt1>
          <a:srgbClr val="FFFFFF"/>
        </a:lt1>
        <a:dk2>
          <a:srgbClr val="CC0000"/>
        </a:dk2>
        <a:lt2>
          <a:srgbClr val="999966"/>
        </a:lt2>
        <a:accent1>
          <a:srgbClr val="CCCCCC"/>
        </a:accent1>
        <a:accent2>
          <a:srgbClr val="CCCC66"/>
        </a:accent2>
        <a:accent3>
          <a:srgbClr val="FFFFFF"/>
        </a:accent3>
        <a:accent4>
          <a:srgbClr val="000000"/>
        </a:accent4>
        <a:accent5>
          <a:srgbClr val="E2E2E2"/>
        </a:accent5>
        <a:accent6>
          <a:srgbClr val="B9B95C"/>
        </a:accent6>
        <a:hlink>
          <a:srgbClr val="666699"/>
        </a:hlink>
        <a:folHlink>
          <a:srgbClr val="CCCC99"/>
        </a:folHlink>
      </a:clrScheme>
      <a:clrMap bg1="lt1" tx1="dk1" bg2="lt2" tx2="dk2" accent1="accent1" accent2="accent2" accent3="accent3" accent4="accent4" accent5="accent5" accent6="accent6" hlink="hlink" folHlink="folHlink"/>
    </a:extraClrScheme>
    <a:extraClrScheme>
      <a:clrScheme name="61_Layers 9">
        <a:dk1>
          <a:srgbClr val="000000"/>
        </a:dk1>
        <a:lt1>
          <a:srgbClr val="FFFFFF"/>
        </a:lt1>
        <a:dk2>
          <a:srgbClr val="FF0000"/>
        </a:dk2>
        <a:lt2>
          <a:srgbClr val="009999"/>
        </a:lt2>
        <a:accent1>
          <a:srgbClr val="C7B505"/>
        </a:accent1>
        <a:accent2>
          <a:srgbClr val="FFFF66"/>
        </a:accent2>
        <a:accent3>
          <a:srgbClr val="FFFFFF"/>
        </a:accent3>
        <a:accent4>
          <a:srgbClr val="000000"/>
        </a:accent4>
        <a:accent5>
          <a:srgbClr val="E0D7AA"/>
        </a:accent5>
        <a:accent6>
          <a:srgbClr val="E7E75C"/>
        </a:accent6>
        <a:hlink>
          <a:srgbClr val="5A84D8"/>
        </a:hlink>
        <a:folHlink>
          <a:srgbClr val="A0C6BA"/>
        </a:folHlink>
      </a:clrScheme>
      <a:clrMap bg1="lt1" tx1="dk1" bg2="lt2" tx2="dk2" accent1="accent1" accent2="accent2" accent3="accent3" accent4="accent4" accent5="accent5" accent6="accent6" hlink="hlink" folHlink="folHlink"/>
    </a:extraClrScheme>
    <a:extraClrScheme>
      <a:clrScheme name="61_Layers 10">
        <a:dk1>
          <a:srgbClr val="000000"/>
        </a:dk1>
        <a:lt1>
          <a:srgbClr val="FFFFFF"/>
        </a:lt1>
        <a:dk2>
          <a:srgbClr val="660033"/>
        </a:dk2>
        <a:lt2>
          <a:srgbClr val="666699"/>
        </a:lt2>
        <a:accent1>
          <a:srgbClr val="95A3D1"/>
        </a:accent1>
        <a:accent2>
          <a:srgbClr val="FFFF66"/>
        </a:accent2>
        <a:accent3>
          <a:srgbClr val="FFFFFF"/>
        </a:accent3>
        <a:accent4>
          <a:srgbClr val="000000"/>
        </a:accent4>
        <a:accent5>
          <a:srgbClr val="C8CEE5"/>
        </a:accent5>
        <a:accent6>
          <a:srgbClr val="E7E75C"/>
        </a:accent6>
        <a:hlink>
          <a:srgbClr val="5A84D8"/>
        </a:hlink>
        <a:folHlink>
          <a:srgbClr val="CCCC99"/>
        </a:folHlink>
      </a:clrScheme>
      <a:clrMap bg1="lt1" tx1="dk1" bg2="lt2" tx2="dk2" accent1="accent1" accent2="accent2" accent3="accent3" accent4="accent4" accent5="accent5" accent6="accent6" hlink="hlink" folHlink="folHlink"/>
    </a:extraClrScheme>
    <a:extraClrScheme>
      <a:clrScheme name="61_Layers 11">
        <a:dk1>
          <a:srgbClr val="000000"/>
        </a:dk1>
        <a:lt1>
          <a:srgbClr val="FFFFE1"/>
        </a:lt1>
        <a:dk2>
          <a:srgbClr val="330033"/>
        </a:dk2>
        <a:lt2>
          <a:srgbClr val="000000"/>
        </a:lt2>
        <a:accent1>
          <a:srgbClr val="CCCC99"/>
        </a:accent1>
        <a:accent2>
          <a:srgbClr val="FF0000"/>
        </a:accent2>
        <a:accent3>
          <a:srgbClr val="FFFFEE"/>
        </a:accent3>
        <a:accent4>
          <a:srgbClr val="000000"/>
        </a:accent4>
        <a:accent5>
          <a:srgbClr val="E2E2CA"/>
        </a:accent5>
        <a:accent6>
          <a:srgbClr val="E70000"/>
        </a:accent6>
        <a:hlink>
          <a:srgbClr val="990033"/>
        </a:hlink>
        <a:folHlink>
          <a:srgbClr val="B2B2B2"/>
        </a:folHlink>
      </a:clrScheme>
      <a:clrMap bg1="lt1" tx1="dk1" bg2="lt2" tx2="dk2" accent1="accent1" accent2="accent2" accent3="accent3" accent4="accent4" accent5="accent5" accent6="accent6" hlink="hlink" folHlink="folHlink"/>
    </a:extraClrScheme>
    <a:extraClrScheme>
      <a:clrScheme name="61_Layers 12">
        <a:dk1>
          <a:srgbClr val="000000"/>
        </a:dk1>
        <a:lt1>
          <a:srgbClr val="FFFFE1"/>
        </a:lt1>
        <a:dk2>
          <a:srgbClr val="330033"/>
        </a:dk2>
        <a:lt2>
          <a:srgbClr val="000000"/>
        </a:lt2>
        <a:accent1>
          <a:srgbClr val="CCCC99"/>
        </a:accent1>
        <a:accent2>
          <a:srgbClr val="FF0000"/>
        </a:accent2>
        <a:accent3>
          <a:srgbClr val="FFFFEE"/>
        </a:accent3>
        <a:accent4>
          <a:srgbClr val="000000"/>
        </a:accent4>
        <a:accent5>
          <a:srgbClr val="E2E2CA"/>
        </a:accent5>
        <a:accent6>
          <a:srgbClr val="E70000"/>
        </a:accent6>
        <a:hlink>
          <a:srgbClr val="0000FF"/>
        </a:hlink>
        <a:folHlink>
          <a:srgbClr val="B2B2B2"/>
        </a:folHlink>
      </a:clrScheme>
      <a:clrMap bg1="lt1" tx1="dk1" bg2="lt2" tx2="dk2" accent1="accent1" accent2="accent2" accent3="accent3" accent4="accent4" accent5="accent5" accent6="accent6" hlink="hlink" folHlink="folHlink"/>
    </a:extraClrScheme>
    <a:extraClrScheme>
      <a:clrScheme name="61_Layers 13">
        <a:dk1>
          <a:srgbClr val="000000"/>
        </a:dk1>
        <a:lt1>
          <a:srgbClr val="FFFFE1"/>
        </a:lt1>
        <a:dk2>
          <a:srgbClr val="330033"/>
        </a:dk2>
        <a:lt2>
          <a:srgbClr val="000000"/>
        </a:lt2>
        <a:accent1>
          <a:srgbClr val="CCCC99"/>
        </a:accent1>
        <a:accent2>
          <a:srgbClr val="FF0000"/>
        </a:accent2>
        <a:accent3>
          <a:srgbClr val="FFFFEE"/>
        </a:accent3>
        <a:accent4>
          <a:srgbClr val="000000"/>
        </a:accent4>
        <a:accent5>
          <a:srgbClr val="E2E2CA"/>
        </a:accent5>
        <a:accent6>
          <a:srgbClr val="E70000"/>
        </a:accent6>
        <a:hlink>
          <a:srgbClr val="0000FF"/>
        </a:hlink>
        <a:folHlink>
          <a:srgbClr val="0000CC"/>
        </a:folHlink>
      </a:clrScheme>
      <a:clrMap bg1="lt1" tx1="dk1" bg2="lt2" tx2="dk2" accent1="accent1" accent2="accent2" accent3="accent3" accent4="accent4" accent5="accent5" accent6="accent6" hlink="hlink" folHlink="folHlink"/>
    </a:extraClrScheme>
    <a:extraClrScheme>
      <a:clrScheme name="61_Layers 14">
        <a:dk1>
          <a:srgbClr val="000000"/>
        </a:dk1>
        <a:lt1>
          <a:srgbClr val="FFFFFF"/>
        </a:lt1>
        <a:dk2>
          <a:srgbClr val="330033"/>
        </a:dk2>
        <a:lt2>
          <a:srgbClr val="000000"/>
        </a:lt2>
        <a:accent1>
          <a:srgbClr val="CCCC99"/>
        </a:accent1>
        <a:accent2>
          <a:srgbClr val="FF0000"/>
        </a:accent2>
        <a:accent3>
          <a:srgbClr val="FFFFFF"/>
        </a:accent3>
        <a:accent4>
          <a:srgbClr val="000000"/>
        </a:accent4>
        <a:accent5>
          <a:srgbClr val="E2E2CA"/>
        </a:accent5>
        <a:accent6>
          <a:srgbClr val="E70000"/>
        </a:accent6>
        <a:hlink>
          <a:srgbClr val="0000FF"/>
        </a:hlink>
        <a:folHlink>
          <a:srgbClr val="0000CC"/>
        </a:folHlink>
      </a:clrScheme>
      <a:clrMap bg1="lt1" tx1="dk1" bg2="lt2" tx2="dk2" accent1="accent1" accent2="accent2" accent3="accent3" accent4="accent4" accent5="accent5" accent6="accent6" hlink="hlink" folHlink="folHlink"/>
    </a:extraClrScheme>
    <a:extraClrScheme>
      <a:clrScheme name="61_Layers 15">
        <a:dk1>
          <a:srgbClr val="000000"/>
        </a:dk1>
        <a:lt1>
          <a:srgbClr val="FFFFFF"/>
        </a:lt1>
        <a:dk2>
          <a:srgbClr val="330033"/>
        </a:dk2>
        <a:lt2>
          <a:srgbClr val="000000"/>
        </a:lt2>
        <a:accent1>
          <a:srgbClr val="4B8984"/>
        </a:accent1>
        <a:accent2>
          <a:srgbClr val="00829B"/>
        </a:accent2>
        <a:accent3>
          <a:srgbClr val="FFFFFF"/>
        </a:accent3>
        <a:accent4>
          <a:srgbClr val="000000"/>
        </a:accent4>
        <a:accent5>
          <a:srgbClr val="B1C4C2"/>
        </a:accent5>
        <a:accent6>
          <a:srgbClr val="00758C"/>
        </a:accent6>
        <a:hlink>
          <a:srgbClr val="0000FF"/>
        </a:hlink>
        <a:folHlink>
          <a:srgbClr val="615C91"/>
        </a:folHlink>
      </a:clrScheme>
      <a:clrMap bg1="lt1" tx1="dk1" bg2="lt2" tx2="dk2" accent1="accent1" accent2="accent2" accent3="accent3" accent4="accent4" accent5="accent5" accent6="accent6" hlink="hlink" folHlink="folHlink"/>
    </a:extraClrScheme>
    <a:extraClrScheme>
      <a:clrScheme name="61_Layers 16">
        <a:dk1>
          <a:srgbClr val="000000"/>
        </a:dk1>
        <a:lt1>
          <a:srgbClr val="FFFFFF"/>
        </a:lt1>
        <a:dk2>
          <a:srgbClr val="330033"/>
        </a:dk2>
        <a:lt2>
          <a:srgbClr val="000000"/>
        </a:lt2>
        <a:accent1>
          <a:srgbClr val="4B8984"/>
        </a:accent1>
        <a:accent2>
          <a:srgbClr val="FF0000"/>
        </a:accent2>
        <a:accent3>
          <a:srgbClr val="FFFFFF"/>
        </a:accent3>
        <a:accent4>
          <a:srgbClr val="000000"/>
        </a:accent4>
        <a:accent5>
          <a:srgbClr val="B1C4C2"/>
        </a:accent5>
        <a:accent6>
          <a:srgbClr val="E70000"/>
        </a:accent6>
        <a:hlink>
          <a:srgbClr val="0000FF"/>
        </a:hlink>
        <a:folHlink>
          <a:srgbClr val="615C91"/>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adobe2008_white">
  <a:themeElements>
    <a:clrScheme name="Adobe 2008 Standard">
      <a:dk1>
        <a:srgbClr val="000000"/>
      </a:dk1>
      <a:lt1>
        <a:srgbClr val="000000"/>
      </a:lt1>
      <a:dk2>
        <a:srgbClr val="000000"/>
      </a:dk2>
      <a:lt2>
        <a:srgbClr val="F8F8F8"/>
      </a:lt2>
      <a:accent1>
        <a:srgbClr val="78AC7E"/>
      </a:accent1>
      <a:accent2>
        <a:srgbClr val="569BBE"/>
      </a:accent2>
      <a:accent3>
        <a:srgbClr val="8786B0"/>
      </a:accent3>
      <a:accent4>
        <a:srgbClr val="C7C397"/>
      </a:accent4>
      <a:accent5>
        <a:srgbClr val="C16921"/>
      </a:accent5>
      <a:accent6>
        <a:srgbClr val="00626D"/>
      </a:accent6>
      <a:hlink>
        <a:srgbClr val="397ECF"/>
      </a:hlink>
      <a:folHlink>
        <a:srgbClr val="204C82"/>
      </a:folHlink>
    </a:clrScheme>
    <a:fontScheme name="61_Layers">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61_Layers 1">
        <a:dk1>
          <a:srgbClr val="993300"/>
        </a:dk1>
        <a:lt1>
          <a:srgbClr val="CCCCCC"/>
        </a:lt1>
        <a:dk2>
          <a:srgbClr val="000000"/>
        </a:dk2>
        <a:lt2>
          <a:srgbClr val="FFFFFF"/>
        </a:lt2>
        <a:accent1>
          <a:srgbClr val="576F2B"/>
        </a:accent1>
        <a:accent2>
          <a:srgbClr val="666699"/>
        </a:accent2>
        <a:accent3>
          <a:srgbClr val="AAAAAA"/>
        </a:accent3>
        <a:accent4>
          <a:srgbClr val="AEAEAE"/>
        </a:accent4>
        <a:accent5>
          <a:srgbClr val="B4BBAC"/>
        </a:accent5>
        <a:accent6>
          <a:srgbClr val="5C5C8A"/>
        </a:accent6>
        <a:hlink>
          <a:srgbClr val="993300"/>
        </a:hlink>
        <a:folHlink>
          <a:srgbClr val="CC9900"/>
        </a:folHlink>
      </a:clrScheme>
      <a:clrMap bg1="dk2" tx1="lt1" bg2="dk1" tx2="lt2" accent1="accent1" accent2="accent2" accent3="accent3" accent4="accent4" accent5="accent5" accent6="accent6" hlink="hlink" folHlink="folHlink"/>
    </a:extraClrScheme>
    <a:extraClrScheme>
      <a:clrScheme name="61_Layers 2">
        <a:dk1>
          <a:srgbClr val="993300"/>
        </a:dk1>
        <a:lt1>
          <a:srgbClr val="CCCCCC"/>
        </a:lt1>
        <a:dk2>
          <a:srgbClr val="330000"/>
        </a:dk2>
        <a:lt2>
          <a:srgbClr val="FFFFFF"/>
        </a:lt2>
        <a:accent1>
          <a:srgbClr val="996633"/>
        </a:accent1>
        <a:accent2>
          <a:srgbClr val="FF0000"/>
        </a:accent2>
        <a:accent3>
          <a:srgbClr val="ADAAAA"/>
        </a:accent3>
        <a:accent4>
          <a:srgbClr val="AEAEAE"/>
        </a:accent4>
        <a:accent5>
          <a:srgbClr val="CAB8AD"/>
        </a:accent5>
        <a:accent6>
          <a:srgbClr val="E70000"/>
        </a:accent6>
        <a:hlink>
          <a:srgbClr val="FF3300"/>
        </a:hlink>
        <a:folHlink>
          <a:srgbClr val="CC9933"/>
        </a:folHlink>
      </a:clrScheme>
      <a:clrMap bg1="dk2" tx1="lt1" bg2="dk1" tx2="lt2" accent1="accent1" accent2="accent2" accent3="accent3" accent4="accent4" accent5="accent5" accent6="accent6" hlink="hlink" folHlink="folHlink"/>
    </a:extraClrScheme>
    <a:extraClrScheme>
      <a:clrScheme name="61_Layers 3">
        <a:dk1>
          <a:srgbClr val="79788A"/>
        </a:dk1>
        <a:lt1>
          <a:srgbClr val="FFFFFF"/>
        </a:lt1>
        <a:dk2>
          <a:srgbClr val="21203C"/>
        </a:dk2>
        <a:lt2>
          <a:srgbClr val="FFFFCC"/>
        </a:lt2>
        <a:accent1>
          <a:srgbClr val="476077"/>
        </a:accent1>
        <a:accent2>
          <a:srgbClr val="676C5A"/>
        </a:accent2>
        <a:accent3>
          <a:srgbClr val="ABABAF"/>
        </a:accent3>
        <a:accent4>
          <a:srgbClr val="DADADA"/>
        </a:accent4>
        <a:accent5>
          <a:srgbClr val="B1B6BD"/>
        </a:accent5>
        <a:accent6>
          <a:srgbClr val="5D6151"/>
        </a:accent6>
        <a:hlink>
          <a:srgbClr val="666699"/>
        </a:hlink>
        <a:folHlink>
          <a:srgbClr val="8CB0A2"/>
        </a:folHlink>
      </a:clrScheme>
      <a:clrMap bg1="dk2" tx1="lt1" bg2="dk1" tx2="lt2" accent1="accent1" accent2="accent2" accent3="accent3" accent4="accent4" accent5="accent5" accent6="accent6" hlink="hlink" folHlink="folHlink"/>
    </a:extraClrScheme>
    <a:extraClrScheme>
      <a:clrScheme name="61_Layers 4">
        <a:dk1>
          <a:srgbClr val="455B41"/>
        </a:dk1>
        <a:lt1>
          <a:srgbClr val="FFFFCC"/>
        </a:lt1>
        <a:dk2>
          <a:srgbClr val="79A994"/>
        </a:dk2>
        <a:lt2>
          <a:srgbClr val="FFFFCC"/>
        </a:lt2>
        <a:accent1>
          <a:srgbClr val="517087"/>
        </a:accent1>
        <a:accent2>
          <a:srgbClr val="666699"/>
        </a:accent2>
        <a:accent3>
          <a:srgbClr val="BED1C8"/>
        </a:accent3>
        <a:accent4>
          <a:srgbClr val="DADAAE"/>
        </a:accent4>
        <a:accent5>
          <a:srgbClr val="B3BBC3"/>
        </a:accent5>
        <a:accent6>
          <a:srgbClr val="5C5C8A"/>
        </a:accent6>
        <a:hlink>
          <a:srgbClr val="993300"/>
        </a:hlink>
        <a:folHlink>
          <a:srgbClr val="A4AF6B"/>
        </a:folHlink>
      </a:clrScheme>
      <a:clrMap bg1="dk2" tx1="lt1" bg2="dk1" tx2="lt2" accent1="accent1" accent2="accent2" accent3="accent3" accent4="accent4" accent5="accent5" accent6="accent6" hlink="hlink" folHlink="folHlink"/>
    </a:extraClrScheme>
    <a:extraClrScheme>
      <a:clrScheme name="61_Layers 5">
        <a:dk1>
          <a:srgbClr val="330000"/>
        </a:dk1>
        <a:lt1>
          <a:srgbClr val="FF9900"/>
        </a:lt1>
        <a:dk2>
          <a:srgbClr val="FFFFFF"/>
        </a:dk2>
        <a:lt2>
          <a:srgbClr val="8B3111"/>
        </a:lt2>
        <a:accent1>
          <a:srgbClr val="DD6D07"/>
        </a:accent1>
        <a:accent2>
          <a:srgbClr val="CC9900"/>
        </a:accent2>
        <a:accent3>
          <a:srgbClr val="FFCAAA"/>
        </a:accent3>
        <a:accent4>
          <a:srgbClr val="2A0000"/>
        </a:accent4>
        <a:accent5>
          <a:srgbClr val="EBBAAA"/>
        </a:accent5>
        <a:accent6>
          <a:srgbClr val="B98A00"/>
        </a:accent6>
        <a:hlink>
          <a:srgbClr val="CC3300"/>
        </a:hlink>
        <a:folHlink>
          <a:srgbClr val="CCCC66"/>
        </a:folHlink>
      </a:clrScheme>
      <a:clrMap bg1="lt1" tx1="dk1" bg2="lt2" tx2="dk2" accent1="accent1" accent2="accent2" accent3="accent3" accent4="accent4" accent5="accent5" accent6="accent6" hlink="hlink" folHlink="folHlink"/>
    </a:extraClrScheme>
    <a:extraClrScheme>
      <a:clrScheme name="61_Layers 6">
        <a:dk1>
          <a:srgbClr val="000000"/>
        </a:dk1>
        <a:lt1>
          <a:srgbClr val="FFFFE1"/>
        </a:lt1>
        <a:dk2>
          <a:srgbClr val="330033"/>
        </a:dk2>
        <a:lt2>
          <a:srgbClr val="330033"/>
        </a:lt2>
        <a:accent1>
          <a:srgbClr val="CCCC99"/>
        </a:accent1>
        <a:accent2>
          <a:srgbClr val="FF0000"/>
        </a:accent2>
        <a:accent3>
          <a:srgbClr val="FFFFEE"/>
        </a:accent3>
        <a:accent4>
          <a:srgbClr val="000000"/>
        </a:accent4>
        <a:accent5>
          <a:srgbClr val="E2E2CA"/>
        </a:accent5>
        <a:accent6>
          <a:srgbClr val="E70000"/>
        </a:accent6>
        <a:hlink>
          <a:srgbClr val="990033"/>
        </a:hlink>
        <a:folHlink>
          <a:srgbClr val="B2B2B2"/>
        </a:folHlink>
      </a:clrScheme>
      <a:clrMap bg1="lt1" tx1="dk1" bg2="lt2" tx2="dk2" accent1="accent1" accent2="accent2" accent3="accent3" accent4="accent4" accent5="accent5" accent6="accent6" hlink="hlink" folHlink="folHlink"/>
    </a:extraClrScheme>
    <a:extraClrScheme>
      <a:clrScheme name="61_Layers 7">
        <a:dk1>
          <a:srgbClr val="000000"/>
        </a:dk1>
        <a:lt1>
          <a:srgbClr val="FFFFFF"/>
        </a:lt1>
        <a:dk2>
          <a:srgbClr val="000000"/>
        </a:dk2>
        <a:lt2>
          <a:srgbClr val="891411"/>
        </a:lt2>
        <a:accent1>
          <a:srgbClr val="4F917E"/>
        </a:accent1>
        <a:accent2>
          <a:srgbClr val="CC9900"/>
        </a:accent2>
        <a:accent3>
          <a:srgbClr val="FFFFFF"/>
        </a:accent3>
        <a:accent4>
          <a:srgbClr val="000000"/>
        </a:accent4>
        <a:accent5>
          <a:srgbClr val="B2C7C0"/>
        </a:accent5>
        <a:accent6>
          <a:srgbClr val="B98A00"/>
        </a:accent6>
        <a:hlink>
          <a:srgbClr val="5A84D8"/>
        </a:hlink>
        <a:folHlink>
          <a:srgbClr val="A0C6BA"/>
        </a:folHlink>
      </a:clrScheme>
      <a:clrMap bg1="lt1" tx1="dk1" bg2="lt2" tx2="dk2" accent1="accent1" accent2="accent2" accent3="accent3" accent4="accent4" accent5="accent5" accent6="accent6" hlink="hlink" folHlink="folHlink"/>
    </a:extraClrScheme>
    <a:extraClrScheme>
      <a:clrScheme name="61_Layers 8">
        <a:dk1>
          <a:srgbClr val="000000"/>
        </a:dk1>
        <a:lt1>
          <a:srgbClr val="FFFFFF"/>
        </a:lt1>
        <a:dk2>
          <a:srgbClr val="CC0000"/>
        </a:dk2>
        <a:lt2>
          <a:srgbClr val="999966"/>
        </a:lt2>
        <a:accent1>
          <a:srgbClr val="CCCCCC"/>
        </a:accent1>
        <a:accent2>
          <a:srgbClr val="CCCC66"/>
        </a:accent2>
        <a:accent3>
          <a:srgbClr val="FFFFFF"/>
        </a:accent3>
        <a:accent4>
          <a:srgbClr val="000000"/>
        </a:accent4>
        <a:accent5>
          <a:srgbClr val="E2E2E2"/>
        </a:accent5>
        <a:accent6>
          <a:srgbClr val="B9B95C"/>
        </a:accent6>
        <a:hlink>
          <a:srgbClr val="666699"/>
        </a:hlink>
        <a:folHlink>
          <a:srgbClr val="CCCC99"/>
        </a:folHlink>
      </a:clrScheme>
      <a:clrMap bg1="lt1" tx1="dk1" bg2="lt2" tx2="dk2" accent1="accent1" accent2="accent2" accent3="accent3" accent4="accent4" accent5="accent5" accent6="accent6" hlink="hlink" folHlink="folHlink"/>
    </a:extraClrScheme>
    <a:extraClrScheme>
      <a:clrScheme name="61_Layers 9">
        <a:dk1>
          <a:srgbClr val="000000"/>
        </a:dk1>
        <a:lt1>
          <a:srgbClr val="FFFFFF"/>
        </a:lt1>
        <a:dk2>
          <a:srgbClr val="FF0000"/>
        </a:dk2>
        <a:lt2>
          <a:srgbClr val="009999"/>
        </a:lt2>
        <a:accent1>
          <a:srgbClr val="C7B505"/>
        </a:accent1>
        <a:accent2>
          <a:srgbClr val="FFFF66"/>
        </a:accent2>
        <a:accent3>
          <a:srgbClr val="FFFFFF"/>
        </a:accent3>
        <a:accent4>
          <a:srgbClr val="000000"/>
        </a:accent4>
        <a:accent5>
          <a:srgbClr val="E0D7AA"/>
        </a:accent5>
        <a:accent6>
          <a:srgbClr val="E7E75C"/>
        </a:accent6>
        <a:hlink>
          <a:srgbClr val="5A84D8"/>
        </a:hlink>
        <a:folHlink>
          <a:srgbClr val="A0C6BA"/>
        </a:folHlink>
      </a:clrScheme>
      <a:clrMap bg1="lt1" tx1="dk1" bg2="lt2" tx2="dk2" accent1="accent1" accent2="accent2" accent3="accent3" accent4="accent4" accent5="accent5" accent6="accent6" hlink="hlink" folHlink="folHlink"/>
    </a:extraClrScheme>
    <a:extraClrScheme>
      <a:clrScheme name="61_Layers 10">
        <a:dk1>
          <a:srgbClr val="000000"/>
        </a:dk1>
        <a:lt1>
          <a:srgbClr val="FFFFFF"/>
        </a:lt1>
        <a:dk2>
          <a:srgbClr val="660033"/>
        </a:dk2>
        <a:lt2>
          <a:srgbClr val="666699"/>
        </a:lt2>
        <a:accent1>
          <a:srgbClr val="95A3D1"/>
        </a:accent1>
        <a:accent2>
          <a:srgbClr val="FFFF66"/>
        </a:accent2>
        <a:accent3>
          <a:srgbClr val="FFFFFF"/>
        </a:accent3>
        <a:accent4>
          <a:srgbClr val="000000"/>
        </a:accent4>
        <a:accent5>
          <a:srgbClr val="C8CEE5"/>
        </a:accent5>
        <a:accent6>
          <a:srgbClr val="E7E75C"/>
        </a:accent6>
        <a:hlink>
          <a:srgbClr val="5A84D8"/>
        </a:hlink>
        <a:folHlink>
          <a:srgbClr val="CCCC99"/>
        </a:folHlink>
      </a:clrScheme>
      <a:clrMap bg1="lt1" tx1="dk1" bg2="lt2" tx2="dk2" accent1="accent1" accent2="accent2" accent3="accent3" accent4="accent4" accent5="accent5" accent6="accent6" hlink="hlink" folHlink="folHlink"/>
    </a:extraClrScheme>
    <a:extraClrScheme>
      <a:clrScheme name="61_Layers 11">
        <a:dk1>
          <a:srgbClr val="000000"/>
        </a:dk1>
        <a:lt1>
          <a:srgbClr val="FFFFE1"/>
        </a:lt1>
        <a:dk2>
          <a:srgbClr val="330033"/>
        </a:dk2>
        <a:lt2>
          <a:srgbClr val="000000"/>
        </a:lt2>
        <a:accent1>
          <a:srgbClr val="CCCC99"/>
        </a:accent1>
        <a:accent2>
          <a:srgbClr val="FF0000"/>
        </a:accent2>
        <a:accent3>
          <a:srgbClr val="FFFFEE"/>
        </a:accent3>
        <a:accent4>
          <a:srgbClr val="000000"/>
        </a:accent4>
        <a:accent5>
          <a:srgbClr val="E2E2CA"/>
        </a:accent5>
        <a:accent6>
          <a:srgbClr val="E70000"/>
        </a:accent6>
        <a:hlink>
          <a:srgbClr val="990033"/>
        </a:hlink>
        <a:folHlink>
          <a:srgbClr val="B2B2B2"/>
        </a:folHlink>
      </a:clrScheme>
      <a:clrMap bg1="lt1" tx1="dk1" bg2="lt2" tx2="dk2" accent1="accent1" accent2="accent2" accent3="accent3" accent4="accent4" accent5="accent5" accent6="accent6" hlink="hlink" folHlink="folHlink"/>
    </a:extraClrScheme>
    <a:extraClrScheme>
      <a:clrScheme name="61_Layers 12">
        <a:dk1>
          <a:srgbClr val="000000"/>
        </a:dk1>
        <a:lt1>
          <a:srgbClr val="FFFFE1"/>
        </a:lt1>
        <a:dk2>
          <a:srgbClr val="330033"/>
        </a:dk2>
        <a:lt2>
          <a:srgbClr val="000000"/>
        </a:lt2>
        <a:accent1>
          <a:srgbClr val="CCCC99"/>
        </a:accent1>
        <a:accent2>
          <a:srgbClr val="FF0000"/>
        </a:accent2>
        <a:accent3>
          <a:srgbClr val="FFFFEE"/>
        </a:accent3>
        <a:accent4>
          <a:srgbClr val="000000"/>
        </a:accent4>
        <a:accent5>
          <a:srgbClr val="E2E2CA"/>
        </a:accent5>
        <a:accent6>
          <a:srgbClr val="E70000"/>
        </a:accent6>
        <a:hlink>
          <a:srgbClr val="0000FF"/>
        </a:hlink>
        <a:folHlink>
          <a:srgbClr val="B2B2B2"/>
        </a:folHlink>
      </a:clrScheme>
      <a:clrMap bg1="lt1" tx1="dk1" bg2="lt2" tx2="dk2" accent1="accent1" accent2="accent2" accent3="accent3" accent4="accent4" accent5="accent5" accent6="accent6" hlink="hlink" folHlink="folHlink"/>
    </a:extraClrScheme>
    <a:extraClrScheme>
      <a:clrScheme name="61_Layers 13">
        <a:dk1>
          <a:srgbClr val="000000"/>
        </a:dk1>
        <a:lt1>
          <a:srgbClr val="FFFFE1"/>
        </a:lt1>
        <a:dk2>
          <a:srgbClr val="330033"/>
        </a:dk2>
        <a:lt2>
          <a:srgbClr val="000000"/>
        </a:lt2>
        <a:accent1>
          <a:srgbClr val="CCCC99"/>
        </a:accent1>
        <a:accent2>
          <a:srgbClr val="FF0000"/>
        </a:accent2>
        <a:accent3>
          <a:srgbClr val="FFFFEE"/>
        </a:accent3>
        <a:accent4>
          <a:srgbClr val="000000"/>
        </a:accent4>
        <a:accent5>
          <a:srgbClr val="E2E2CA"/>
        </a:accent5>
        <a:accent6>
          <a:srgbClr val="E70000"/>
        </a:accent6>
        <a:hlink>
          <a:srgbClr val="0000FF"/>
        </a:hlink>
        <a:folHlink>
          <a:srgbClr val="0000CC"/>
        </a:folHlink>
      </a:clrScheme>
      <a:clrMap bg1="lt1" tx1="dk1" bg2="lt2" tx2="dk2" accent1="accent1" accent2="accent2" accent3="accent3" accent4="accent4" accent5="accent5" accent6="accent6" hlink="hlink" folHlink="folHlink"/>
    </a:extraClrScheme>
    <a:extraClrScheme>
      <a:clrScheme name="61_Layers 14">
        <a:dk1>
          <a:srgbClr val="000000"/>
        </a:dk1>
        <a:lt1>
          <a:srgbClr val="FFFFFF"/>
        </a:lt1>
        <a:dk2>
          <a:srgbClr val="330033"/>
        </a:dk2>
        <a:lt2>
          <a:srgbClr val="000000"/>
        </a:lt2>
        <a:accent1>
          <a:srgbClr val="CCCC99"/>
        </a:accent1>
        <a:accent2>
          <a:srgbClr val="FF0000"/>
        </a:accent2>
        <a:accent3>
          <a:srgbClr val="FFFFFF"/>
        </a:accent3>
        <a:accent4>
          <a:srgbClr val="000000"/>
        </a:accent4>
        <a:accent5>
          <a:srgbClr val="E2E2CA"/>
        </a:accent5>
        <a:accent6>
          <a:srgbClr val="E70000"/>
        </a:accent6>
        <a:hlink>
          <a:srgbClr val="0000FF"/>
        </a:hlink>
        <a:folHlink>
          <a:srgbClr val="0000CC"/>
        </a:folHlink>
      </a:clrScheme>
      <a:clrMap bg1="lt1" tx1="dk1" bg2="lt2" tx2="dk2" accent1="accent1" accent2="accent2" accent3="accent3" accent4="accent4" accent5="accent5" accent6="accent6" hlink="hlink" folHlink="folHlink"/>
    </a:extraClrScheme>
    <a:extraClrScheme>
      <a:clrScheme name="61_Layers 15">
        <a:dk1>
          <a:srgbClr val="000000"/>
        </a:dk1>
        <a:lt1>
          <a:srgbClr val="FFFFFF"/>
        </a:lt1>
        <a:dk2>
          <a:srgbClr val="330033"/>
        </a:dk2>
        <a:lt2>
          <a:srgbClr val="000000"/>
        </a:lt2>
        <a:accent1>
          <a:srgbClr val="4B8984"/>
        </a:accent1>
        <a:accent2>
          <a:srgbClr val="00829B"/>
        </a:accent2>
        <a:accent3>
          <a:srgbClr val="FFFFFF"/>
        </a:accent3>
        <a:accent4>
          <a:srgbClr val="000000"/>
        </a:accent4>
        <a:accent5>
          <a:srgbClr val="B1C4C2"/>
        </a:accent5>
        <a:accent6>
          <a:srgbClr val="00758C"/>
        </a:accent6>
        <a:hlink>
          <a:srgbClr val="0000FF"/>
        </a:hlink>
        <a:folHlink>
          <a:srgbClr val="615C91"/>
        </a:folHlink>
      </a:clrScheme>
      <a:clrMap bg1="lt1" tx1="dk1" bg2="lt2" tx2="dk2" accent1="accent1" accent2="accent2" accent3="accent3" accent4="accent4" accent5="accent5" accent6="accent6" hlink="hlink" folHlink="folHlink"/>
    </a:extraClrScheme>
    <a:extraClrScheme>
      <a:clrScheme name="61_Layers 16">
        <a:dk1>
          <a:srgbClr val="000000"/>
        </a:dk1>
        <a:lt1>
          <a:srgbClr val="FFFFFF"/>
        </a:lt1>
        <a:dk2>
          <a:srgbClr val="330033"/>
        </a:dk2>
        <a:lt2>
          <a:srgbClr val="000000"/>
        </a:lt2>
        <a:accent1>
          <a:srgbClr val="4B8984"/>
        </a:accent1>
        <a:accent2>
          <a:srgbClr val="FF0000"/>
        </a:accent2>
        <a:accent3>
          <a:srgbClr val="FFFFFF"/>
        </a:accent3>
        <a:accent4>
          <a:srgbClr val="000000"/>
        </a:accent4>
        <a:accent5>
          <a:srgbClr val="B1C4C2"/>
        </a:accent5>
        <a:accent6>
          <a:srgbClr val="E70000"/>
        </a:accent6>
        <a:hlink>
          <a:srgbClr val="0000FF"/>
        </a:hlink>
        <a:folHlink>
          <a:srgbClr val="615C91"/>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7277</TotalTime>
  <Words>4870</Words>
  <Application>Microsoft Office PowerPoint</Application>
  <PresentationFormat>On-screen Show (4:3)</PresentationFormat>
  <Paragraphs>777</Paragraphs>
  <Slides>49</Slides>
  <Notes>42</Notes>
  <HiddenSlides>0</HiddenSlides>
  <MMClips>0</MMClips>
  <ScaleCrop>false</ScaleCrop>
  <HeadingPairs>
    <vt:vector size="4" baseType="variant">
      <vt:variant>
        <vt:lpstr>Theme</vt:lpstr>
      </vt:variant>
      <vt:variant>
        <vt:i4>3</vt:i4>
      </vt:variant>
      <vt:variant>
        <vt:lpstr>Slide Titles</vt:lpstr>
      </vt:variant>
      <vt:variant>
        <vt:i4>49</vt:i4>
      </vt:variant>
    </vt:vector>
  </HeadingPairs>
  <TitlesOfParts>
    <vt:vector size="52" baseType="lpstr">
      <vt:lpstr>adobe2008_white</vt:lpstr>
      <vt:lpstr>1_adobe2008_white</vt:lpstr>
      <vt:lpstr>2_adobe2008_white</vt:lpstr>
      <vt:lpstr>How to Architect Adobe LiveCycle ES into your Enterprise Solutions </vt:lpstr>
      <vt:lpstr>What we aim to cover in the next 70 minutes…</vt:lpstr>
      <vt:lpstr>Agenda</vt:lpstr>
      <vt:lpstr>Definition</vt:lpstr>
      <vt:lpstr>Connecting the ……</vt:lpstr>
      <vt:lpstr>Using LiveCycle out of the box</vt:lpstr>
      <vt:lpstr>OOB Functionality Overview</vt:lpstr>
      <vt:lpstr>OOB Functionality Overview</vt:lpstr>
      <vt:lpstr>OOB Functionality Overview</vt:lpstr>
      <vt:lpstr>Architecture &amp; Solution Component Design</vt:lpstr>
      <vt:lpstr>Integration</vt:lpstr>
      <vt:lpstr>Integration</vt:lpstr>
      <vt:lpstr>Integrating LC into a larger solution</vt:lpstr>
      <vt:lpstr>What you need to consider?</vt:lpstr>
      <vt:lpstr>Requirements</vt:lpstr>
      <vt:lpstr>What you need to consider?</vt:lpstr>
      <vt:lpstr>Platform matrix</vt:lpstr>
      <vt:lpstr>Design and Integration</vt:lpstr>
      <vt:lpstr>Cowboy Coding</vt:lpstr>
      <vt:lpstr>Design and Integration</vt:lpstr>
      <vt:lpstr>Implementation</vt:lpstr>
      <vt:lpstr>Implementation</vt:lpstr>
      <vt:lpstr>Implementation 1 NA Financial Account Opening</vt:lpstr>
      <vt:lpstr>Problem</vt:lpstr>
      <vt:lpstr>Project size</vt:lpstr>
      <vt:lpstr>Solution with LiveCycle</vt:lpstr>
      <vt:lpstr>LiveCycle ES</vt:lpstr>
      <vt:lpstr>Controller process for their .NET application</vt:lpstr>
      <vt:lpstr>Solution architecture</vt:lpstr>
      <vt:lpstr>Implementation 2  World Bank</vt:lpstr>
      <vt:lpstr>Problem</vt:lpstr>
      <vt:lpstr>Project size</vt:lpstr>
      <vt:lpstr>Solution with LiveCycle</vt:lpstr>
      <vt:lpstr>LiveCycle ES</vt:lpstr>
      <vt:lpstr>Sample Form</vt:lpstr>
      <vt:lpstr>Sample Form</vt:lpstr>
      <vt:lpstr>Solution architecture</vt:lpstr>
      <vt:lpstr>Implementation 3  Large Federal Agency</vt:lpstr>
      <vt:lpstr>Problem</vt:lpstr>
      <vt:lpstr>Project size</vt:lpstr>
      <vt:lpstr>Solution with LiveCycle</vt:lpstr>
      <vt:lpstr>LiveCycle ES</vt:lpstr>
      <vt:lpstr>Current Workspace</vt:lpstr>
      <vt:lpstr>Customized Workspace</vt:lpstr>
      <vt:lpstr>Solution architecture</vt:lpstr>
      <vt:lpstr>Summary</vt:lpstr>
      <vt:lpstr>Get Started with LiveCycle ES2</vt:lpstr>
      <vt:lpstr>Questions</vt:lpstr>
      <vt:lpstr>Slide 49</vt:lpstr>
    </vt:vector>
  </TitlesOfParts>
  <Company>Adobe Systems Incorporated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scott</dc:creator>
  <cp:lastModifiedBy>Danny Saikaly</cp:lastModifiedBy>
  <cp:revision>454</cp:revision>
  <dcterms:created xsi:type="dcterms:W3CDTF">2008-06-04T21:18:01Z</dcterms:created>
  <dcterms:modified xsi:type="dcterms:W3CDTF">2009-10-06T19:53:58Z</dcterms:modified>
</cp:coreProperties>
</file>